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76" r:id="rId3"/>
    <p:sldMasterId id="2147483689" r:id="rId4"/>
  </p:sldMasterIdLst>
  <p:notesMasterIdLst>
    <p:notesMasterId r:id="rId6"/>
  </p:notesMasterIdLst>
  <p:handoutMasterIdLst>
    <p:handoutMasterId r:id="rId24"/>
  </p:handoutMasterIdLst>
  <p:sldIdLst>
    <p:sldId id="407" r:id="rId5"/>
    <p:sldId id="413" r:id="rId7"/>
    <p:sldId id="734" r:id="rId8"/>
    <p:sldId id="419" r:id="rId9"/>
    <p:sldId id="951" r:id="rId10"/>
    <p:sldId id="420" r:id="rId11"/>
    <p:sldId id="939" r:id="rId12"/>
    <p:sldId id="422" r:id="rId13"/>
    <p:sldId id="423" r:id="rId14"/>
    <p:sldId id="424" r:id="rId15"/>
    <p:sldId id="940" r:id="rId16"/>
    <p:sldId id="941" r:id="rId17"/>
    <p:sldId id="942" r:id="rId18"/>
    <p:sldId id="943" r:id="rId19"/>
    <p:sldId id="944" r:id="rId20"/>
    <p:sldId id="945" r:id="rId21"/>
    <p:sldId id="946" r:id="rId22"/>
    <p:sldId id="411" r:id="rId23"/>
  </p:sldIdLst>
  <p:sldSz cx="12188825" cy="6858000"/>
  <p:notesSz cx="6858000" cy="9144000"/>
  <p:custDataLst>
    <p:tags r:id="rId28"/>
  </p:custDataLst>
  <p:defaultTextStyle>
    <a:defPPr>
      <a:defRPr lang="en-US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94BC"/>
    <a:srgbClr val="BF0000"/>
    <a:srgbClr val="414042"/>
    <a:srgbClr val="5F5F5F"/>
    <a:srgbClr val="00B4E5"/>
    <a:srgbClr val="001D32"/>
    <a:srgbClr val="7F7F7F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85586" autoAdjust="0"/>
  </p:normalViewPr>
  <p:slideViewPr>
    <p:cSldViewPr snapToGrid="0" snapToObjects="1">
      <p:cViewPr varScale="1">
        <p:scale>
          <a:sx n="60" d="100"/>
          <a:sy n="60" d="100"/>
        </p:scale>
        <p:origin x="846" y="42"/>
      </p:cViewPr>
      <p:guideLst>
        <p:guide orient="horz" pos="501"/>
        <p:guide orient="horz" pos="4212"/>
        <p:guide orient="horz" pos="3887"/>
        <p:guide pos="3943"/>
        <p:guide pos="2336"/>
        <p:guide pos="545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2880" y="-120"/>
      </p:cViewPr>
      <p:guideLst>
        <p:guide orient="horz" pos="2827"/>
        <p:guide pos="21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3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0EDC-3B04-4D43-AC98-A606493C474D}" type="datetimeFigureOut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/>
            <a:r>
              <a:rPr lang="en-US" sz="800" cap="all" dirty="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 LENOVO CONFIDENTIAL. All rights reserved.</a:t>
            </a:r>
            <a:endParaRPr lang="en-US" sz="800" cap="all" dirty="0">
              <a:solidFill>
                <a:srgbClr val="93959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F3538-DD9D-4F25-8311-592750C50641}" type="slidenum">
              <a:rPr lang="en-US" sz="800" smtClean="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23CF275-28B3-497F-9AED-85D5F023BA5C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00" cap="all" dirty="0">
                <a:solidFill>
                  <a:srgbClr val="939598"/>
                </a:solidFill>
              </a:rPr>
              <a:t>2011 LENOVO CONFIDENTIAL. All rights reserved.</a:t>
            </a:r>
            <a:endParaRPr lang="en-US" sz="800" cap="all" dirty="0">
              <a:solidFill>
                <a:srgbClr val="93959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20" Type="http://schemas.openxmlformats.org/officeDocument/2006/relationships/image" Target="../media/image31.png"/><Relationship Id="rId2" Type="http://schemas.openxmlformats.org/officeDocument/2006/relationships/image" Target="../media/image25.jpeg"/><Relationship Id="rId19" Type="http://schemas.openxmlformats.org/officeDocument/2006/relationships/image" Target="../media/image30.png"/><Relationship Id="rId18" Type="http://schemas.openxmlformats.org/officeDocument/2006/relationships/image" Target="../media/image29.png"/><Relationship Id="rId17" Type="http://schemas.openxmlformats.org/officeDocument/2006/relationships/image" Target="../media/image16.png"/><Relationship Id="rId16" Type="http://schemas.openxmlformats.org/officeDocument/2006/relationships/image" Target="../media/image28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44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4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44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4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20" Type="http://schemas.openxmlformats.org/officeDocument/2006/relationships/image" Target="../media/image31.png"/><Relationship Id="rId2" Type="http://schemas.openxmlformats.org/officeDocument/2006/relationships/image" Target="../media/image25.jpeg"/><Relationship Id="rId19" Type="http://schemas.openxmlformats.org/officeDocument/2006/relationships/image" Target="../media/image30.png"/><Relationship Id="rId18" Type="http://schemas.openxmlformats.org/officeDocument/2006/relationships/image" Target="../media/image29.png"/><Relationship Id="rId17" Type="http://schemas.openxmlformats.org/officeDocument/2006/relationships/image" Target="../media/image16.png"/><Relationship Id="rId16" Type="http://schemas.openxmlformats.org/officeDocument/2006/relationships/image" Target="../media/image28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12188824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/>
          </p:nvPr>
        </p:nvSpPr>
        <p:spPr bwMode="invGray">
          <a:xfrm>
            <a:off x="568982" y="15155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3525794"/>
            <a:ext cx="7884015" cy="2290805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548640" tIns="182880" rIns="548640" bIns="182880" anchor="ctr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700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1828170" y="993484"/>
            <a:ext cx="8535661" cy="4341742"/>
            <a:chOff x="1828170" y="1258957"/>
            <a:chExt cx="8535661" cy="4341742"/>
          </a:xfrm>
        </p:grpSpPr>
        <p:sp>
          <p:nvSpPr>
            <p:cNvPr id="9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Text Placeholder 107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2042663" y="1276349"/>
            <a:ext cx="8106674" cy="32426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solidFill>
                  <a:schemeClr val="bg1"/>
                </a:solidFill>
              </a:defRPr>
            </a:lvl1pPr>
            <a:lvl2pPr marL="341630" indent="0" algn="ctr">
              <a:buNone/>
              <a:defRPr>
                <a:solidFill>
                  <a:schemeClr val="bg1"/>
                </a:solidFill>
              </a:defRPr>
            </a:lvl2pPr>
            <a:lvl3pPr marL="679450" indent="0" algn="ctr">
              <a:buNone/>
              <a:defRPr>
                <a:solidFill>
                  <a:schemeClr val="bg1"/>
                </a:solidFill>
              </a:defRPr>
            </a:lvl3pPr>
            <a:lvl4pPr marL="966470" indent="0" algn="ctr">
              <a:buNone/>
              <a:defRPr>
                <a:solidFill>
                  <a:schemeClr val="bg1"/>
                </a:solidFill>
              </a:defRPr>
            </a:lvl4pPr>
            <a:lvl5pPr marL="114617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013481"/>
            <a:ext cx="10058400" cy="681925"/>
          </a:xfrm>
          <a:prstGeom prst="rect">
            <a:avLst/>
          </a:prstGeom>
        </p:spPr>
      </p:pic>
      <p:sp>
        <p:nvSpPr>
          <p:cNvPr id="17" name="Text Placeholder 110"/>
          <p:cNvSpPr>
            <a:spLocks noGrp="1"/>
          </p:cNvSpPr>
          <p:nvPr>
            <p:ph type="body" sz="quarter" idx="19" hasCustomPrompt="1"/>
          </p:nvPr>
        </p:nvSpPr>
        <p:spPr>
          <a:xfrm>
            <a:off x="2042663" y="5555972"/>
            <a:ext cx="8106674" cy="876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quote source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5800725" y="4633135"/>
            <a:ext cx="590550" cy="104775"/>
            <a:chOff x="5738813" y="4606631"/>
            <a:chExt cx="590550" cy="104775"/>
          </a:xfrm>
          <a:solidFill>
            <a:schemeClr val="accent5"/>
          </a:solidFill>
        </p:grpSpPr>
        <p:sp>
          <p:nvSpPr>
            <p:cNvPr id="19" name="Oval 18"/>
            <p:cNvSpPr/>
            <p:nvPr userDrawn="1"/>
          </p:nvSpPr>
          <p:spPr>
            <a:xfrm>
              <a:off x="5738813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5981700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6224588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 bwMode="gray">
          <a:xfrm>
            <a:off x="5853433" y="734066"/>
            <a:ext cx="485134" cy="485134"/>
            <a:chOff x="5853433" y="734066"/>
            <a:chExt cx="485134" cy="485134"/>
          </a:xfrm>
        </p:grpSpPr>
        <p:sp>
          <p:nvSpPr>
            <p:cNvPr id="24" name="Oval 23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  <a:endParaRPr lang="en-US" dirty="0"/>
          </a:p>
        </p:txBody>
      </p: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cxnSp>
        <p:nvCxnSpPr>
          <p:cNvPr id="70" name="Straight Connector 69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  <a:endParaRPr lang="en-US" dirty="0"/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单击图标添加图片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 &amp; She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6"/>
            <a:ext cx="11073385" cy="5209682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OP-corner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16801" y="336551"/>
            <a:ext cx="4772024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5"/>
          <p:cNvSpPr txBox="1"/>
          <p:nvPr/>
        </p:nvSpPr>
        <p:spPr bwMode="black">
          <a:xfrm>
            <a:off x="512764" y="6451602"/>
            <a:ext cx="3749452" cy="276977"/>
          </a:xfrm>
          <a:prstGeom prst="rect">
            <a:avLst/>
          </a:prstGeom>
          <a:noFill/>
        </p:spPr>
        <p:txBody>
          <a:bodyPr wrap="none" lIns="121899" tIns="60949" rIns="121899" bIns="60949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cap="all" dirty="0">
                <a:solidFill>
                  <a:srgbClr val="93959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2012 LENOVO CONFIDENTIAL. All rights reserved.</a:t>
            </a:r>
            <a:endParaRPr lang="en-US" sz="1000" cap="all" dirty="0">
              <a:solidFill>
                <a:srgbClr val="939598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invGray">
          <a:xfrm flipH="1">
            <a:off x="82806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/>
        </p:nvSpPr>
        <p:spPr bwMode="invGray">
          <a:xfrm flipH="1">
            <a:off x="0" y="6502400"/>
            <a:ext cx="82550" cy="2603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7" name="Rectangle 18"/>
          <p:cNvSpPr/>
          <p:nvPr/>
        </p:nvSpPr>
        <p:spPr bwMode="invGray">
          <a:xfrm>
            <a:off x="95095" y="6445252"/>
            <a:ext cx="413064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fld id="{52D4A05A-98E2-4390-A15F-75F8D1392E40}" type="slidenum">
              <a:rPr lang="en-US" sz="10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11010901" y="6530977"/>
            <a:ext cx="10096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2"/>
          <p:cNvSpPr/>
          <p:nvPr/>
        </p:nvSpPr>
        <p:spPr bwMode="gray">
          <a:xfrm>
            <a:off x="0" y="254002"/>
            <a:ext cx="204788" cy="792163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all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4" name="Freeform 8"/>
          <p:cNvSpPr/>
          <p:nvPr userDrawn="1"/>
        </p:nvSpPr>
        <p:spPr bwMode="invGray">
          <a:xfrm flipH="1">
            <a:off x="-37031" y="6501793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5" name="Rectangle 4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010766" y="6531450"/>
            <a:ext cx="1009936" cy="16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 bwMode="black">
          <a:xfrm>
            <a:off x="512856" y="6450844"/>
            <a:ext cx="3660575" cy="27697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>
            <a:defPPr>
              <a:defRPr lang="en-US"/>
            </a:defPPr>
            <a:lvl1pPr>
              <a:defRPr sz="1100" cap="all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z="1000" dirty="0"/>
              <a:t>2012 LENOVO CONFIDENTIAL. All rights reserved.</a:t>
            </a:r>
            <a:endParaRPr lang="en-US"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duct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/>
          <p:cNvSpPr>
            <a:spLocks noChangeArrowheads="1"/>
          </p:cNvSpPr>
          <p:nvPr userDrawn="1"/>
        </p:nvSpPr>
        <p:spPr bwMode="gray">
          <a:xfrm>
            <a:off x="9196194" y="3483267"/>
            <a:ext cx="2992630" cy="1685028"/>
          </a:xfrm>
          <a:prstGeom prst="rect">
            <a:avLst/>
          </a:prstGeom>
          <a:solidFill>
            <a:srgbClr val="71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 userDrawn="1"/>
        </p:nvSpPr>
        <p:spPr bwMode="gray">
          <a:xfrm>
            <a:off x="9196196" y="3483456"/>
            <a:ext cx="2743029" cy="1466135"/>
          </a:xfrm>
          <a:custGeom>
            <a:avLst/>
            <a:gdLst>
              <a:gd name="connsiteX0" fmla="*/ 0 w 4746418"/>
              <a:gd name="connsiteY0" fmla="*/ 0 h 1263771"/>
              <a:gd name="connsiteX1" fmla="*/ 4746418 w 4746418"/>
              <a:gd name="connsiteY1" fmla="*/ 0 h 1263771"/>
              <a:gd name="connsiteX2" fmla="*/ 4746418 w 4746418"/>
              <a:gd name="connsiteY2" fmla="*/ 1263771 h 1263771"/>
              <a:gd name="connsiteX3" fmla="*/ 0 w 4746418"/>
              <a:gd name="connsiteY3" fmla="*/ 1263771 h 1263771"/>
              <a:gd name="connsiteX4" fmla="*/ 0 w 4746418"/>
              <a:gd name="connsiteY4" fmla="*/ 0 h 1263771"/>
              <a:gd name="connsiteX0-1" fmla="*/ 0 w 4746418"/>
              <a:gd name="connsiteY0-2" fmla="*/ 0 h 1891568"/>
              <a:gd name="connsiteX1-3" fmla="*/ 4746418 w 4746418"/>
              <a:gd name="connsiteY1-4" fmla="*/ 627797 h 1891568"/>
              <a:gd name="connsiteX2-5" fmla="*/ 4746418 w 4746418"/>
              <a:gd name="connsiteY2-6" fmla="*/ 1891568 h 1891568"/>
              <a:gd name="connsiteX3-7" fmla="*/ 0 w 4746418"/>
              <a:gd name="connsiteY3-8" fmla="*/ 1891568 h 1891568"/>
              <a:gd name="connsiteX4-9" fmla="*/ 0 w 4746418"/>
              <a:gd name="connsiteY4-10" fmla="*/ 0 h 18915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746418" h="1891568">
                <a:moveTo>
                  <a:pt x="0" y="0"/>
                </a:moveTo>
                <a:lnTo>
                  <a:pt x="4746418" y="627797"/>
                </a:lnTo>
                <a:lnTo>
                  <a:pt x="4746418" y="1891568"/>
                </a:lnTo>
                <a:lnTo>
                  <a:pt x="0" y="1891568"/>
                </a:lnTo>
                <a:lnTo>
                  <a:pt x="0" y="0"/>
                </a:ln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gray">
          <a:xfrm>
            <a:off x="0" y="3966367"/>
            <a:ext cx="11939226" cy="1685028"/>
          </a:xfrm>
          <a:prstGeom prst="rect">
            <a:avLst/>
          </a:prstGeom>
          <a:solidFill>
            <a:srgbClr val="EC2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 bwMode="gray">
          <a:xfrm>
            <a:off x="609442" y="5698899"/>
            <a:ext cx="10969943" cy="638756"/>
          </a:xfrm>
          <a:prstGeom prst="rect">
            <a:avLst/>
          </a:prstGeom>
        </p:spPr>
        <p:txBody>
          <a:bodyPr lIns="121899" tIns="60949" rIns="121899" bIns="60949" anchor="ctr">
            <a:normAutofit/>
          </a:bodyPr>
          <a:lstStyle>
            <a:lvl1pPr marL="0" indent="0" algn="r" defTabSz="1218565" rtl="0" eaLnBrk="1" latinLnBrk="0" hangingPunct="1">
              <a:lnSpc>
                <a:spcPct val="85000"/>
              </a:lnSpc>
              <a:spcBef>
                <a:spcPts val="0"/>
              </a:spcBef>
              <a:buNone/>
              <a:defRPr lang="en-US" sz="2400" kern="1200" cap="none" spc="0" dirty="0" smtClean="0">
                <a:solidFill>
                  <a:srgbClr val="961E1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5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1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1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67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5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52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42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609442" y="4141177"/>
            <a:ext cx="10969943" cy="1321448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r" defTabSz="1218565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800" b="1" kern="1200" cap="all" spc="-20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45" name="Rectangle 7"/>
          <p:cNvSpPr>
            <a:spLocks noChangeArrowheads="1"/>
          </p:cNvSpPr>
          <p:nvPr userDrawn="1"/>
        </p:nvSpPr>
        <p:spPr bwMode="invGray">
          <a:xfrm flipH="1">
            <a:off x="82805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46" name="Freeform 8"/>
          <p:cNvSpPr/>
          <p:nvPr userDrawn="1"/>
        </p:nvSpPr>
        <p:spPr bwMode="invGray">
          <a:xfrm flipH="1">
            <a:off x="-37030" y="6501795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Rectangle 20"/>
          <p:cNvSpPr/>
          <p:nvPr userDrawn="1"/>
        </p:nvSpPr>
        <p:spPr bwMode="invGray">
          <a:xfrm>
            <a:off x="99340" y="6445126"/>
            <a:ext cx="403273" cy="276977"/>
          </a:xfrm>
          <a:prstGeom prst="rect">
            <a:avLst/>
          </a:prstGeom>
        </p:spPr>
        <p:txBody>
          <a:bodyPr wrap="none" lIns="121867" tIns="60933" rIns="121867" bIns="60933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pic>
        <p:nvPicPr>
          <p:cNvPr id="23" name="Picture 2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6" r="69861" b="39550"/>
          <a:stretch>
            <a:fillRect/>
          </a:stretch>
        </p:blipFill>
        <p:spPr bwMode="ltGray">
          <a:xfrm rot="5400000">
            <a:off x="1058535" y="2949843"/>
            <a:ext cx="1633535" cy="375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5180253" y="621991"/>
            <a:ext cx="6083125" cy="270823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indent="0">
              <a:buFontTx/>
              <a:buNone/>
              <a:defRPr lang="en-US" sz="2400" dirty="0" smtClean="0">
                <a:solidFill>
                  <a:srgbClr val="414042"/>
                </a:solidFill>
              </a:defRPr>
            </a:lvl1pPr>
          </a:lstStyle>
          <a:p>
            <a:pPr marL="0" lvl="0"/>
            <a:r>
              <a:rPr lang="en-US" dirty="0"/>
              <a:t>Click to edit Master text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  <a:latin typeface="Foundry Gridnik Medium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 userDrawn="1"/>
        </p:nvSpPr>
        <p:spPr>
          <a:xfrm>
            <a:off x="0" y="0"/>
            <a:ext cx="12188823" cy="6857107"/>
          </a:xfrm>
          <a:prstGeom prst="rect">
            <a:avLst/>
          </a:prstGeom>
          <a:solidFill>
            <a:srgbClr val="7F7F7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" name="Picture 60" descr="title-back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</p:spPr>
      </p:pic>
      <p:sp>
        <p:nvSpPr>
          <p:cNvPr id="51" name="Freeform 50"/>
          <p:cNvSpPr/>
          <p:nvPr userDrawn="1"/>
        </p:nvSpPr>
        <p:spPr>
          <a:xfrm rot="-1260000">
            <a:off x="-937469" y="1197704"/>
            <a:ext cx="13624074" cy="2723194"/>
          </a:xfrm>
          <a:custGeom>
            <a:avLst/>
            <a:gdLst>
              <a:gd name="connsiteX0" fmla="*/ 0 w 12200027"/>
              <a:gd name="connsiteY0" fmla="*/ 0 h 2717800"/>
              <a:gd name="connsiteX1" fmla="*/ 12200027 w 12200027"/>
              <a:gd name="connsiteY1" fmla="*/ 0 h 2717800"/>
              <a:gd name="connsiteX2" fmla="*/ 12200027 w 12200027"/>
              <a:gd name="connsiteY2" fmla="*/ 2717800 h 2717800"/>
              <a:gd name="connsiteX3" fmla="*/ 0 w 12200027"/>
              <a:gd name="connsiteY3" fmla="*/ 2717800 h 2717800"/>
              <a:gd name="connsiteX4" fmla="*/ 0 w 12200027"/>
              <a:gd name="connsiteY4" fmla="*/ 0 h 2717800"/>
              <a:gd name="connsiteX0-1" fmla="*/ 167130 w 12200027"/>
              <a:gd name="connsiteY0-2" fmla="*/ 23345 h 2717800"/>
              <a:gd name="connsiteX1-3" fmla="*/ 12200027 w 12200027"/>
              <a:gd name="connsiteY1-4" fmla="*/ 0 h 2717800"/>
              <a:gd name="connsiteX2-5" fmla="*/ 12200027 w 12200027"/>
              <a:gd name="connsiteY2-6" fmla="*/ 2717800 h 2717800"/>
              <a:gd name="connsiteX3-7" fmla="*/ 0 w 12200027"/>
              <a:gd name="connsiteY3-8" fmla="*/ 2717800 h 2717800"/>
              <a:gd name="connsiteX4-9" fmla="*/ 167130 w 12200027"/>
              <a:gd name="connsiteY4-10" fmla="*/ 23345 h 2717800"/>
              <a:gd name="connsiteX0-11" fmla="*/ 1025170 w 13058067"/>
              <a:gd name="connsiteY0-12" fmla="*/ 23345 h 2717800"/>
              <a:gd name="connsiteX1-13" fmla="*/ 13058067 w 13058067"/>
              <a:gd name="connsiteY1-14" fmla="*/ 0 h 2717800"/>
              <a:gd name="connsiteX2-15" fmla="*/ 13058067 w 13058067"/>
              <a:gd name="connsiteY2-16" fmla="*/ 2717800 h 2717800"/>
              <a:gd name="connsiteX3-17" fmla="*/ 0 w 13058067"/>
              <a:gd name="connsiteY3-18" fmla="*/ 2694004 h 2717800"/>
              <a:gd name="connsiteX4-19" fmla="*/ 1025170 w 13058067"/>
              <a:gd name="connsiteY4-20" fmla="*/ 23345 h 2717800"/>
              <a:gd name="connsiteX0-21" fmla="*/ 1025170 w 13058067"/>
              <a:gd name="connsiteY0-22" fmla="*/ 0 h 2694455"/>
              <a:gd name="connsiteX1-23" fmla="*/ 12001451 w 13058067"/>
              <a:gd name="connsiteY1-24" fmla="*/ 992749 h 2694455"/>
              <a:gd name="connsiteX2-25" fmla="*/ 13058067 w 13058067"/>
              <a:gd name="connsiteY2-26" fmla="*/ 2694455 h 2694455"/>
              <a:gd name="connsiteX3-27" fmla="*/ 0 w 13058067"/>
              <a:gd name="connsiteY3-28" fmla="*/ 2670659 h 2694455"/>
              <a:gd name="connsiteX4-29" fmla="*/ 1025170 w 13058067"/>
              <a:gd name="connsiteY4-30" fmla="*/ 0 h 2694455"/>
              <a:gd name="connsiteX0-31" fmla="*/ 1025170 w 13058067"/>
              <a:gd name="connsiteY0-32" fmla="*/ 44589 h 2739044"/>
              <a:gd name="connsiteX1-33" fmla="*/ 10185052 w 13058067"/>
              <a:gd name="connsiteY1-34" fmla="*/ 0 h 2739044"/>
              <a:gd name="connsiteX2-35" fmla="*/ 13058067 w 13058067"/>
              <a:gd name="connsiteY2-36" fmla="*/ 2739044 h 2739044"/>
              <a:gd name="connsiteX3-37" fmla="*/ 0 w 13058067"/>
              <a:gd name="connsiteY3-38" fmla="*/ 2715248 h 2739044"/>
              <a:gd name="connsiteX4-39" fmla="*/ 1025170 w 13058067"/>
              <a:gd name="connsiteY4-40" fmla="*/ 44589 h 2739044"/>
              <a:gd name="connsiteX0-41" fmla="*/ 1025170 w 13058067"/>
              <a:gd name="connsiteY0-42" fmla="*/ 44589 h 2739044"/>
              <a:gd name="connsiteX1-43" fmla="*/ 10185052 w 13058067"/>
              <a:gd name="connsiteY1-44" fmla="*/ 0 h 2739044"/>
              <a:gd name="connsiteX2-45" fmla="*/ 11594561 w 13058067"/>
              <a:gd name="connsiteY2-46" fmla="*/ 1357272 h 2739044"/>
              <a:gd name="connsiteX3-47" fmla="*/ 13058067 w 13058067"/>
              <a:gd name="connsiteY3-48" fmla="*/ 2739044 h 2739044"/>
              <a:gd name="connsiteX4-49" fmla="*/ 0 w 13058067"/>
              <a:gd name="connsiteY4-50" fmla="*/ 2715248 h 2739044"/>
              <a:gd name="connsiteX5" fmla="*/ 1025170 w 13058067"/>
              <a:gd name="connsiteY5" fmla="*/ 44589 h 2739044"/>
              <a:gd name="connsiteX0-51" fmla="*/ 1025170 w 13595398"/>
              <a:gd name="connsiteY0-52" fmla="*/ 44589 h 2739044"/>
              <a:gd name="connsiteX1-53" fmla="*/ 10185052 w 13595398"/>
              <a:gd name="connsiteY1-54" fmla="*/ 0 h 2739044"/>
              <a:gd name="connsiteX2-55" fmla="*/ 13595398 w 13595398"/>
              <a:gd name="connsiteY2-56" fmla="*/ 1310066 h 2739044"/>
              <a:gd name="connsiteX3-57" fmla="*/ 13058067 w 13595398"/>
              <a:gd name="connsiteY3-58" fmla="*/ 2739044 h 2739044"/>
              <a:gd name="connsiteX4-59" fmla="*/ 0 w 13595398"/>
              <a:gd name="connsiteY4-60" fmla="*/ 2715248 h 2739044"/>
              <a:gd name="connsiteX5-61" fmla="*/ 1025170 w 13595398"/>
              <a:gd name="connsiteY5-62" fmla="*/ 44589 h 2739044"/>
              <a:gd name="connsiteX0-63" fmla="*/ 1025170 w 13595398"/>
              <a:gd name="connsiteY0-64" fmla="*/ 44589 h 2715248"/>
              <a:gd name="connsiteX1-65" fmla="*/ 10185052 w 13595398"/>
              <a:gd name="connsiteY1-66" fmla="*/ 0 h 2715248"/>
              <a:gd name="connsiteX2-67" fmla="*/ 13595398 w 13595398"/>
              <a:gd name="connsiteY2-68" fmla="*/ 1310066 h 2715248"/>
              <a:gd name="connsiteX3-69" fmla="*/ 13112020 w 13595398"/>
              <a:gd name="connsiteY3-70" fmla="*/ 2569307 h 2715248"/>
              <a:gd name="connsiteX4-71" fmla="*/ 0 w 13595398"/>
              <a:gd name="connsiteY4-72" fmla="*/ 2715248 h 2715248"/>
              <a:gd name="connsiteX5-73" fmla="*/ 1025170 w 13595398"/>
              <a:gd name="connsiteY5-74" fmla="*/ 44589 h 2715248"/>
              <a:gd name="connsiteX0-75" fmla="*/ 1025170 w 13595398"/>
              <a:gd name="connsiteY0-76" fmla="*/ 44589 h 2747154"/>
              <a:gd name="connsiteX1-77" fmla="*/ 10185052 w 13595398"/>
              <a:gd name="connsiteY1-78" fmla="*/ 0 h 2747154"/>
              <a:gd name="connsiteX2-79" fmla="*/ 13595398 w 13595398"/>
              <a:gd name="connsiteY2-80" fmla="*/ 1310066 h 2747154"/>
              <a:gd name="connsiteX3-81" fmla="*/ 13043751 w 13595398"/>
              <a:gd name="connsiteY3-82" fmla="*/ 2747154 h 2747154"/>
              <a:gd name="connsiteX4-83" fmla="*/ 0 w 13595398"/>
              <a:gd name="connsiteY4-84" fmla="*/ 2715248 h 2747154"/>
              <a:gd name="connsiteX5-85" fmla="*/ 1025170 w 13595398"/>
              <a:gd name="connsiteY5-86" fmla="*/ 44589 h 2747154"/>
              <a:gd name="connsiteX0-87" fmla="*/ 1025170 w 13595398"/>
              <a:gd name="connsiteY0-88" fmla="*/ 44589 h 2715248"/>
              <a:gd name="connsiteX1-89" fmla="*/ 10185052 w 13595398"/>
              <a:gd name="connsiteY1-90" fmla="*/ 0 h 2715248"/>
              <a:gd name="connsiteX2-91" fmla="*/ 13595398 w 13595398"/>
              <a:gd name="connsiteY2-92" fmla="*/ 1310066 h 2715248"/>
              <a:gd name="connsiteX3-93" fmla="*/ 13098366 w 13595398"/>
              <a:gd name="connsiteY3-94" fmla="*/ 2604877 h 2715248"/>
              <a:gd name="connsiteX4-95" fmla="*/ 0 w 13595398"/>
              <a:gd name="connsiteY4-96" fmla="*/ 2715248 h 2715248"/>
              <a:gd name="connsiteX5-97" fmla="*/ 1025170 w 13595398"/>
              <a:gd name="connsiteY5-98" fmla="*/ 44589 h 2715248"/>
              <a:gd name="connsiteX0-99" fmla="*/ 1025170 w 13595398"/>
              <a:gd name="connsiteY0-100" fmla="*/ 44589 h 2723442"/>
              <a:gd name="connsiteX1-101" fmla="*/ 10185052 w 13595398"/>
              <a:gd name="connsiteY1-102" fmla="*/ 0 h 2723442"/>
              <a:gd name="connsiteX2-103" fmla="*/ 13595398 w 13595398"/>
              <a:gd name="connsiteY2-104" fmla="*/ 1310066 h 2723442"/>
              <a:gd name="connsiteX3-105" fmla="*/ 13052853 w 13595398"/>
              <a:gd name="connsiteY3-106" fmla="*/ 2723442 h 2723442"/>
              <a:gd name="connsiteX4-107" fmla="*/ 0 w 13595398"/>
              <a:gd name="connsiteY4-108" fmla="*/ 2715248 h 2723442"/>
              <a:gd name="connsiteX5-109" fmla="*/ 1025170 w 13595398"/>
              <a:gd name="connsiteY5-110" fmla="*/ 44589 h 2723442"/>
              <a:gd name="connsiteX0-111" fmla="*/ 1025170 w 13595398"/>
              <a:gd name="connsiteY0-112" fmla="*/ 44341 h 2723194"/>
              <a:gd name="connsiteX1-113" fmla="*/ 10406499 w 13595398"/>
              <a:gd name="connsiteY1-114" fmla="*/ 0 h 2723194"/>
              <a:gd name="connsiteX2-115" fmla="*/ 13595398 w 13595398"/>
              <a:gd name="connsiteY2-116" fmla="*/ 1309818 h 2723194"/>
              <a:gd name="connsiteX3-117" fmla="*/ 13052853 w 13595398"/>
              <a:gd name="connsiteY3-118" fmla="*/ 2723194 h 2723194"/>
              <a:gd name="connsiteX4-119" fmla="*/ 0 w 13595398"/>
              <a:gd name="connsiteY4-120" fmla="*/ 2715000 h 2723194"/>
              <a:gd name="connsiteX5-121" fmla="*/ 1025170 w 13595398"/>
              <a:gd name="connsiteY5-122" fmla="*/ 44341 h 2723194"/>
              <a:gd name="connsiteX0-123" fmla="*/ 1025170 w 13624074"/>
              <a:gd name="connsiteY0-124" fmla="*/ 44341 h 2723194"/>
              <a:gd name="connsiteX1-125" fmla="*/ 10406499 w 13624074"/>
              <a:gd name="connsiteY1-126" fmla="*/ 0 h 2723194"/>
              <a:gd name="connsiteX2-127" fmla="*/ 13624074 w 13624074"/>
              <a:gd name="connsiteY2-128" fmla="*/ 1235111 h 2723194"/>
              <a:gd name="connsiteX3-129" fmla="*/ 13052853 w 13624074"/>
              <a:gd name="connsiteY3-130" fmla="*/ 2723194 h 2723194"/>
              <a:gd name="connsiteX4-131" fmla="*/ 0 w 13624074"/>
              <a:gd name="connsiteY4-132" fmla="*/ 2715000 h 2723194"/>
              <a:gd name="connsiteX5-133" fmla="*/ 1025170 w 13624074"/>
              <a:gd name="connsiteY5-134" fmla="*/ 44341 h 27231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61" y="connsiteY5-62"/>
              </a:cxn>
            </a:cxnLst>
            <a:rect l="l" t="t" r="r" b="b"/>
            <a:pathLst>
              <a:path w="13624074" h="2723194">
                <a:moveTo>
                  <a:pt x="1025170" y="44341"/>
                </a:moveTo>
                <a:lnTo>
                  <a:pt x="10406499" y="0"/>
                </a:lnTo>
                <a:lnTo>
                  <a:pt x="13624074" y="1235111"/>
                </a:lnTo>
                <a:lnTo>
                  <a:pt x="13052853" y="2723194"/>
                </a:lnTo>
                <a:lnTo>
                  <a:pt x="0" y="2715000"/>
                </a:lnTo>
                <a:lnTo>
                  <a:pt x="1025170" y="44341"/>
                </a:lnTo>
                <a:close/>
              </a:path>
            </a:pathLst>
          </a:cu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Freeform 52"/>
          <p:cNvSpPr/>
          <p:nvPr userDrawn="1"/>
        </p:nvSpPr>
        <p:spPr>
          <a:xfrm rot="-1260000">
            <a:off x="2658988" y="3340387"/>
            <a:ext cx="9999997" cy="770511"/>
          </a:xfrm>
          <a:custGeom>
            <a:avLst/>
            <a:gdLst>
              <a:gd name="connsiteX0" fmla="*/ 0 w 10017679"/>
              <a:gd name="connsiteY0" fmla="*/ 0 h 763723"/>
              <a:gd name="connsiteX1" fmla="*/ 10017679 w 10017679"/>
              <a:gd name="connsiteY1" fmla="*/ 0 h 763723"/>
              <a:gd name="connsiteX2" fmla="*/ 10017679 w 10017679"/>
              <a:gd name="connsiteY2" fmla="*/ 763723 h 763723"/>
              <a:gd name="connsiteX3" fmla="*/ 0 w 10017679"/>
              <a:gd name="connsiteY3" fmla="*/ 763723 h 763723"/>
              <a:gd name="connsiteX4" fmla="*/ 0 w 10017679"/>
              <a:gd name="connsiteY4" fmla="*/ 0 h 763723"/>
              <a:gd name="connsiteX0-1" fmla="*/ 0 w 10017679"/>
              <a:gd name="connsiteY0-2" fmla="*/ 0 h 763723"/>
              <a:gd name="connsiteX1-3" fmla="*/ 10017679 w 10017679"/>
              <a:gd name="connsiteY1-4" fmla="*/ 0 h 763723"/>
              <a:gd name="connsiteX2-5" fmla="*/ 9726277 w 10017679"/>
              <a:gd name="connsiteY2-6" fmla="*/ 706279 h 763723"/>
              <a:gd name="connsiteX3-7" fmla="*/ 0 w 10017679"/>
              <a:gd name="connsiteY3-8" fmla="*/ 763723 h 763723"/>
              <a:gd name="connsiteX4-9" fmla="*/ 0 w 10017679"/>
              <a:gd name="connsiteY4-10" fmla="*/ 0 h 763723"/>
              <a:gd name="connsiteX0-11" fmla="*/ 0 w 10017679"/>
              <a:gd name="connsiteY0-12" fmla="*/ 0 h 763723"/>
              <a:gd name="connsiteX1-13" fmla="*/ 10017679 w 10017679"/>
              <a:gd name="connsiteY1-14" fmla="*/ 0 h 763723"/>
              <a:gd name="connsiteX2-15" fmla="*/ 9708073 w 10017679"/>
              <a:gd name="connsiteY2-16" fmla="*/ 753704 h 763723"/>
              <a:gd name="connsiteX3-17" fmla="*/ 0 w 10017679"/>
              <a:gd name="connsiteY3-18" fmla="*/ 763723 h 763723"/>
              <a:gd name="connsiteX4-19" fmla="*/ 0 w 10017679"/>
              <a:gd name="connsiteY4-20" fmla="*/ 0 h 763723"/>
              <a:gd name="connsiteX0-21" fmla="*/ 0 w 9999997"/>
              <a:gd name="connsiteY0-22" fmla="*/ 6788 h 770511"/>
              <a:gd name="connsiteX1-23" fmla="*/ 9999997 w 9999997"/>
              <a:gd name="connsiteY1-24" fmla="*/ 0 h 770511"/>
              <a:gd name="connsiteX2-25" fmla="*/ 9708073 w 9999997"/>
              <a:gd name="connsiteY2-26" fmla="*/ 760492 h 770511"/>
              <a:gd name="connsiteX3-27" fmla="*/ 0 w 9999997"/>
              <a:gd name="connsiteY3-28" fmla="*/ 770511 h 770511"/>
              <a:gd name="connsiteX4-29" fmla="*/ 0 w 9999997"/>
              <a:gd name="connsiteY4-30" fmla="*/ 6788 h 7705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99997" h="770511">
                <a:moveTo>
                  <a:pt x="0" y="6788"/>
                </a:moveTo>
                <a:lnTo>
                  <a:pt x="9999997" y="0"/>
                </a:lnTo>
                <a:lnTo>
                  <a:pt x="9708073" y="760492"/>
                </a:lnTo>
                <a:lnTo>
                  <a:pt x="0" y="770511"/>
                </a:lnTo>
                <a:lnTo>
                  <a:pt x="0" y="6788"/>
                </a:lnTo>
                <a:close/>
              </a:path>
            </a:pathLst>
          </a:custGeom>
          <a:solidFill>
            <a:srgbClr val="41404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 rot="-1260000">
            <a:off x="2702615" y="3447160"/>
            <a:ext cx="9513216" cy="713913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单击此处编辑模板副标题样式</a:t>
            </a:r>
            <a:endParaRPr lang="en-US" dirty="0"/>
          </a:p>
        </p:txBody>
      </p:sp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 rot="-1260000">
            <a:off x="206968" y="1899200"/>
            <a:ext cx="9792873" cy="1972279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</a:t>
            </a:r>
            <a:endParaRPr lang="en-US" dirty="0"/>
          </a:p>
        </p:txBody>
      </p:sp>
      <p:pic>
        <p:nvPicPr>
          <p:cNvPr id="58" name="Picture 57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8" name="Picture 47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4"/>
          </a:xfrm>
          <a:prstGeom prst="rect">
            <a:avLst/>
          </a:prstGeom>
        </p:spPr>
      </p:pic>
      <p:sp>
        <p:nvSpPr>
          <p:cNvPr id="46" name="Title 16"/>
          <p:cNvSpPr>
            <a:spLocks noGrp="1"/>
          </p:cNvSpPr>
          <p:nvPr>
            <p:ph type="title"/>
          </p:nvPr>
        </p:nvSpPr>
        <p:spPr bwMode="gray">
          <a:xfrm rot="-1260000">
            <a:off x="125964" y="3113242"/>
            <a:ext cx="12251916" cy="737846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prstClr val="white">
                  <a:lumMod val="75000"/>
                </a:prstClr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9" name="Picture 8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b="1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68121" y="1787"/>
            <a:ext cx="12188823" cy="6856213"/>
          </a:xfrm>
          <a:prstGeom prst="rect">
            <a:avLst/>
          </a:prstGeom>
        </p:spPr>
      </p:pic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zh-CN" alt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zh-CN" alt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zh-CN" alt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zh-CN" alt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zh-CN" alt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marL="226695" lvl="0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</a:pPr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marL="609600" lvl="1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第二级</a:t>
            </a:r>
            <a:endParaRPr lang="zh-CN" altLang="en-US" dirty="0"/>
          </a:p>
          <a:p>
            <a:pPr marL="835660" lvl="2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第三级</a:t>
            </a:r>
            <a:endParaRPr lang="zh-CN" altLang="en-US" dirty="0"/>
          </a:p>
          <a:p>
            <a:pPr marL="1146810" lvl="3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第四级</a:t>
            </a:r>
            <a:endParaRPr lang="zh-CN" altLang="en-US" dirty="0"/>
          </a:p>
          <a:p>
            <a:pPr marL="1445260" lvl="4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320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4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8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795884"/>
            <a:ext cx="11723382" cy="464923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270421" y="853038"/>
            <a:ext cx="11723382" cy="639763"/>
          </a:xfrm>
          <a:prstGeom prst="rect">
            <a:avLst/>
          </a:prstGeom>
        </p:spPr>
        <p:txBody>
          <a:bodyPr lIns="121899" tIns="60949" rIns="121899" bIns="60949" anchor="ctr" anchorCtr="0">
            <a:norm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endParaRPr lang="en-US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10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 userDrawn="1">
            <p:ph sz="half" idx="1"/>
          </p:nvPr>
        </p:nvSpPr>
        <p:spPr bwMode="gray">
          <a:xfrm>
            <a:off x="283464" y="1335024"/>
            <a:ext cx="5605289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" name="Content Placeholder 2"/>
          <p:cNvSpPr>
            <a:spLocks noGrp="1"/>
          </p:cNvSpPr>
          <p:nvPr userDrawn="1">
            <p:ph sz="half" idx="12"/>
          </p:nvPr>
        </p:nvSpPr>
        <p:spPr bwMode="gray">
          <a:xfrm>
            <a:off x="6247870" y="1335024"/>
            <a:ext cx="5735513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4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5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24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7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22365" y="1456767"/>
            <a:ext cx="11744096" cy="4881880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8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6" cy="6858246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893"/>
            <a:ext cx="12188824" cy="6856214"/>
          </a:xfrm>
          <a:prstGeom prst="rect">
            <a:avLst/>
          </a:prstGeom>
        </p:spPr>
      </p:pic>
      <p:pic>
        <p:nvPicPr>
          <p:cNvPr id="4" name="Picture 2" descr="C:\Users\Kathy\Documents\Corporate PPT Template\FINAL\ppt-images\NoTexture_Closing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 rot="-1260000">
            <a:off x="1019492" y="3186973"/>
            <a:ext cx="10149840" cy="7623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9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endParaRPr lang="en-US" dirty="0"/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4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591056"/>
            <a:ext cx="11073384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1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7784" y="1591056"/>
            <a:ext cx="11064240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image" Target="../media/image25.jpeg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45.png"/><Relationship Id="rId7" Type="http://schemas.openxmlformats.org/officeDocument/2006/relationships/image" Target="../media/image25.jpeg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241334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1586" y="6514720"/>
            <a:ext cx="3860800" cy="153888"/>
          </a:xfrm>
          <a:prstGeom prst="rect">
            <a:avLst/>
          </a:prstGeom>
        </p:spPr>
        <p:txBody>
          <a:bodyPr vert="horz" lIns="9144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srgbClr val="939598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9044" cy="686196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3461298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5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7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5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496" y="1257300"/>
            <a:ext cx="8723376" cy="1581912"/>
          </a:xfrm>
        </p:spPr>
        <p:txBody>
          <a:bodyPr/>
          <a:lstStyle/>
          <a:p>
            <a:r>
              <a:rPr lang="zh-CN" altLang="en-US" sz="4000" dirty="0">
                <a:solidFill>
                  <a:srgbClr val="414042"/>
                </a:solidFill>
                <a:latin typeface="+mj-ea"/>
              </a:rPr>
              <a:t>学习领域四</a:t>
            </a:r>
            <a:r>
              <a:rPr altLang="zh-CN" sz="4000" dirty="0">
                <a:solidFill>
                  <a:srgbClr val="414042"/>
                </a:solidFill>
                <a:latin typeface="+mj-ea"/>
              </a:rPr>
              <a:t> </a:t>
            </a:r>
            <a:r>
              <a:rPr lang="zh-CN" altLang="en-US" sz="4000" dirty="0">
                <a:solidFill>
                  <a:srgbClr val="414042"/>
                </a:solidFill>
                <a:latin typeface="+mj-ea"/>
              </a:rPr>
              <a:t>简单家庭网络设置</a:t>
            </a:r>
            <a:endParaRPr lang="zh-CN" altLang="en-US" sz="4000" dirty="0">
              <a:solidFill>
                <a:srgbClr val="414042"/>
              </a:solidFill>
              <a:latin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618" y="3396009"/>
            <a:ext cx="1219200" cy="12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71675" y="1420495"/>
            <a:ext cx="70389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双绞线的制作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1675" y="2585720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.制作交叉线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71675" y="3350895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.制作直通线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1" name="图片 20" descr="双绞线-完整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9560" y="1420495"/>
            <a:ext cx="4307840" cy="34137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824095" y="319849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dirty="0" err="1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11"/>
          <p:cNvSpPr/>
          <p:nvPr/>
        </p:nvSpPr>
        <p:spPr>
          <a:xfrm flipH="1" flipV="1">
            <a:off x="-1" y="104172"/>
            <a:ext cx="12188820" cy="625930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32" h="10385">
                <a:moveTo>
                  <a:pt x="0" y="4316"/>
                </a:moveTo>
                <a:cubicBezTo>
                  <a:pt x="3392" y="4983"/>
                  <a:pt x="8053" y="2793"/>
                  <a:pt x="10032" y="0"/>
                </a:cubicBezTo>
                <a:lnTo>
                  <a:pt x="10032" y="10000"/>
                </a:lnTo>
                <a:cubicBezTo>
                  <a:pt x="8042" y="10803"/>
                  <a:pt x="3212" y="10643"/>
                  <a:pt x="16" y="6662"/>
                </a:cubicBezTo>
                <a:cubicBezTo>
                  <a:pt x="11" y="5600"/>
                  <a:pt x="5" y="5378"/>
                  <a:pt x="0" y="4316"/>
                </a:cubicBez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86" b="16507"/>
          <a:stretch>
            <a:fillRect/>
          </a:stretch>
        </p:blipFill>
        <p:spPr bwMode="auto">
          <a:xfrm>
            <a:off x="5268395" y="2349500"/>
            <a:ext cx="620871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37185" y="467360"/>
            <a:ext cx="66624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工作任务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家庭网络故障常见问题</a:t>
            </a:r>
            <a:endParaRPr lang="zh-CN" sz="2800" dirty="0">
              <a:solidFill>
                <a:schemeClr val="bg1">
                  <a:lumMod val="7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0135" y="1717675"/>
            <a:ext cx="38785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 algn="l" fontAlgn="auto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网络故障排除方法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auto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家庭网络故障常见问题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en-US" altLang="zh-CN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任务描述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7435" y="1293495"/>
            <a:ext cx="990917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just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用户使用电脑获取各种信息资源和进行信息交流都离不开网络，一旦网络出现故障，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just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用户通过网络进行的一切操作被中断，会对正常的工作与生活产生影响。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本工作任务主要介绍网络故障排除方法和家庭网络故障常见问题，当出现网络故障时，我们应该怎么确定网络故障范围，从PC故障、路由器内网故障、路由器外网故障、Internet/ISP故障四个方面解决网络故障。当出现的常见网络故障时，我们怎么解决网络故障来保证用户可以正常上网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>
              <a:buClrTx/>
              <a:buSzTx/>
              <a:buFontTx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任务清单：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家庭网络故障常见问题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965325" y="1813560"/>
          <a:ext cx="9145270" cy="4340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1460"/>
                <a:gridCol w="7623810"/>
              </a:tblGrid>
              <a:tr h="12103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任务目标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素质目标：认真仔细的工作态度与强烈的安全生产意识；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检修过程中履行道德准则和行为规范。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知识目标： 掌握网络故障排除方法；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 了解家庭网络故障常见问题。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能力目标： 能分组排除常见的网络故障。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96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任务重难点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重点：掌握如何确定网络故障范围，快速找到网络故障点；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　  了解家庭网络故障常见问题的解决方案。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难点： </a:t>
                      </a:r>
                      <a:r>
                        <a:rPr lang="zh-CN" alt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确定网络故障范围</a:t>
                      </a:r>
                      <a:endParaRPr lang="zh-CN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任务内容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１.网络故障排除方法；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　２.家庭网络故障常见问题。　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工具软件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PC机1台；一台宽带路由器、一台ADSL Modem设备、双绞线2根。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资源链接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微课、图例、PPT课件、实训报告单。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11"/>
          <p:cNvSpPr/>
          <p:nvPr/>
        </p:nvSpPr>
        <p:spPr>
          <a:xfrm flipH="1" flipV="1">
            <a:off x="-2" y="794769"/>
            <a:ext cx="12188826" cy="273172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  <a:gd name="connsiteX0-151" fmla="*/ 49 w 10017"/>
              <a:gd name="connsiteY0-152" fmla="*/ 1128 h 10385"/>
              <a:gd name="connsiteX1-153" fmla="*/ 10017 w 10017"/>
              <a:gd name="connsiteY1-154" fmla="*/ 0 h 10385"/>
              <a:gd name="connsiteX2-155" fmla="*/ 10017 w 10017"/>
              <a:gd name="connsiteY2-156" fmla="*/ 10000 h 10385"/>
              <a:gd name="connsiteX3-157" fmla="*/ 1 w 10017"/>
              <a:gd name="connsiteY3-158" fmla="*/ 6662 h 10385"/>
              <a:gd name="connsiteX4-159" fmla="*/ 49 w 10017"/>
              <a:gd name="connsiteY4-160" fmla="*/ 1128 h 10385"/>
              <a:gd name="connsiteX0-161" fmla="*/ 0 w 10048"/>
              <a:gd name="connsiteY0-162" fmla="*/ 1212 h 10385"/>
              <a:gd name="connsiteX1-163" fmla="*/ 10048 w 10048"/>
              <a:gd name="connsiteY1-164" fmla="*/ 0 h 10385"/>
              <a:gd name="connsiteX2-165" fmla="*/ 10048 w 10048"/>
              <a:gd name="connsiteY2-166" fmla="*/ 10000 h 10385"/>
              <a:gd name="connsiteX3-167" fmla="*/ 32 w 10048"/>
              <a:gd name="connsiteY3-168" fmla="*/ 6662 h 10385"/>
              <a:gd name="connsiteX4-169" fmla="*/ 0 w 10048"/>
              <a:gd name="connsiteY4-170" fmla="*/ 1212 h 10385"/>
              <a:gd name="connsiteX0-171" fmla="*/ 0 w 10048"/>
              <a:gd name="connsiteY0-172" fmla="*/ 1212 h 10165"/>
              <a:gd name="connsiteX1-173" fmla="*/ 10048 w 10048"/>
              <a:gd name="connsiteY1-174" fmla="*/ 0 h 10165"/>
              <a:gd name="connsiteX2-175" fmla="*/ 10048 w 10048"/>
              <a:gd name="connsiteY2-176" fmla="*/ 10000 h 10165"/>
              <a:gd name="connsiteX3-177" fmla="*/ 64 w 10048"/>
              <a:gd name="connsiteY3-178" fmla="*/ 4648 h 10165"/>
              <a:gd name="connsiteX4-179" fmla="*/ 0 w 10048"/>
              <a:gd name="connsiteY4-180" fmla="*/ 1212 h 10165"/>
              <a:gd name="connsiteX0-181" fmla="*/ 0 w 10048"/>
              <a:gd name="connsiteY0-182" fmla="*/ 1212 h 10161"/>
              <a:gd name="connsiteX1-183" fmla="*/ 10048 w 10048"/>
              <a:gd name="connsiteY1-184" fmla="*/ 0 h 10161"/>
              <a:gd name="connsiteX2-185" fmla="*/ 10048 w 10048"/>
              <a:gd name="connsiteY2-186" fmla="*/ 10000 h 10161"/>
              <a:gd name="connsiteX3-187" fmla="*/ 16 w 10048"/>
              <a:gd name="connsiteY3-188" fmla="*/ 4564 h 10161"/>
              <a:gd name="connsiteX4-189" fmla="*/ 0 w 10048"/>
              <a:gd name="connsiteY4-190" fmla="*/ 1212 h 10161"/>
              <a:gd name="connsiteX0-191" fmla="*/ 0 w 10048"/>
              <a:gd name="connsiteY0-192" fmla="*/ 1212 h 10161"/>
              <a:gd name="connsiteX1-193" fmla="*/ 10048 w 10048"/>
              <a:gd name="connsiteY1-194" fmla="*/ 0 h 10161"/>
              <a:gd name="connsiteX2-195" fmla="*/ 10048 w 10048"/>
              <a:gd name="connsiteY2-196" fmla="*/ 10000 h 10161"/>
              <a:gd name="connsiteX3-197" fmla="*/ 16 w 10048"/>
              <a:gd name="connsiteY3-198" fmla="*/ 4564 h 10161"/>
              <a:gd name="connsiteX4-199" fmla="*/ 0 w 10048"/>
              <a:gd name="connsiteY4-200" fmla="*/ 1212 h 10161"/>
              <a:gd name="connsiteX0-201" fmla="*/ 0 w 10048"/>
              <a:gd name="connsiteY0-202" fmla="*/ 1212 h 11080"/>
              <a:gd name="connsiteX1-203" fmla="*/ 10048 w 10048"/>
              <a:gd name="connsiteY1-204" fmla="*/ 0 h 11080"/>
              <a:gd name="connsiteX2-205" fmla="*/ 10048 w 10048"/>
              <a:gd name="connsiteY2-206" fmla="*/ 10000 h 11080"/>
              <a:gd name="connsiteX3-207" fmla="*/ 16 w 10048"/>
              <a:gd name="connsiteY3-208" fmla="*/ 4564 h 11080"/>
              <a:gd name="connsiteX4-209" fmla="*/ 0 w 10048"/>
              <a:gd name="connsiteY4-210" fmla="*/ 1212 h 11080"/>
              <a:gd name="connsiteX0-211" fmla="*/ 0 w 10048"/>
              <a:gd name="connsiteY0-212" fmla="*/ 1464 h 11332"/>
              <a:gd name="connsiteX1-213" fmla="*/ 10048 w 10048"/>
              <a:gd name="connsiteY1-214" fmla="*/ 0 h 11332"/>
              <a:gd name="connsiteX2-215" fmla="*/ 10048 w 10048"/>
              <a:gd name="connsiteY2-216" fmla="*/ 10252 h 11332"/>
              <a:gd name="connsiteX3-217" fmla="*/ 16 w 10048"/>
              <a:gd name="connsiteY3-218" fmla="*/ 4816 h 11332"/>
              <a:gd name="connsiteX4-219" fmla="*/ 0 w 10048"/>
              <a:gd name="connsiteY4-220" fmla="*/ 1464 h 11332"/>
              <a:gd name="connsiteX0-221" fmla="*/ 0 w 10064"/>
              <a:gd name="connsiteY0-222" fmla="*/ 1800 h 11668"/>
              <a:gd name="connsiteX1-223" fmla="*/ 10064 w 10064"/>
              <a:gd name="connsiteY1-224" fmla="*/ 0 h 11668"/>
              <a:gd name="connsiteX2-225" fmla="*/ 10048 w 10064"/>
              <a:gd name="connsiteY2-226" fmla="*/ 10588 h 11668"/>
              <a:gd name="connsiteX3-227" fmla="*/ 16 w 10064"/>
              <a:gd name="connsiteY3-228" fmla="*/ 5152 h 11668"/>
              <a:gd name="connsiteX4-229" fmla="*/ 0 w 10064"/>
              <a:gd name="connsiteY4-230" fmla="*/ 1800 h 11668"/>
              <a:gd name="connsiteX0-231" fmla="*/ 49 w 10049"/>
              <a:gd name="connsiteY0-232" fmla="*/ 1297 h 11668"/>
              <a:gd name="connsiteX1-233" fmla="*/ 10049 w 10049"/>
              <a:gd name="connsiteY1-234" fmla="*/ 0 h 11668"/>
              <a:gd name="connsiteX2-235" fmla="*/ 10033 w 10049"/>
              <a:gd name="connsiteY2-236" fmla="*/ 10588 h 11668"/>
              <a:gd name="connsiteX3-237" fmla="*/ 1 w 10049"/>
              <a:gd name="connsiteY3-238" fmla="*/ 5152 h 11668"/>
              <a:gd name="connsiteX4-239" fmla="*/ 49 w 10049"/>
              <a:gd name="connsiteY4-240" fmla="*/ 1297 h 11668"/>
              <a:gd name="connsiteX0-241" fmla="*/ 0 w 10064"/>
              <a:gd name="connsiteY0-242" fmla="*/ 1213 h 11668"/>
              <a:gd name="connsiteX1-243" fmla="*/ 10064 w 10064"/>
              <a:gd name="connsiteY1-244" fmla="*/ 0 h 11668"/>
              <a:gd name="connsiteX2-245" fmla="*/ 10048 w 10064"/>
              <a:gd name="connsiteY2-246" fmla="*/ 10588 h 11668"/>
              <a:gd name="connsiteX3-247" fmla="*/ 16 w 10064"/>
              <a:gd name="connsiteY3-248" fmla="*/ 5152 h 11668"/>
              <a:gd name="connsiteX4-249" fmla="*/ 0 w 10064"/>
              <a:gd name="connsiteY4-250" fmla="*/ 1213 h 11668"/>
              <a:gd name="connsiteX0-251" fmla="*/ 0 w 10064"/>
              <a:gd name="connsiteY0-252" fmla="*/ 1213 h 11562"/>
              <a:gd name="connsiteX1-253" fmla="*/ 10064 w 10064"/>
              <a:gd name="connsiteY1-254" fmla="*/ 0 h 11562"/>
              <a:gd name="connsiteX2-255" fmla="*/ 10048 w 10064"/>
              <a:gd name="connsiteY2-256" fmla="*/ 10588 h 11562"/>
              <a:gd name="connsiteX3-257" fmla="*/ 16 w 10064"/>
              <a:gd name="connsiteY3-258" fmla="*/ 4313 h 11562"/>
              <a:gd name="connsiteX4-259" fmla="*/ 0 w 10064"/>
              <a:gd name="connsiteY4-260" fmla="*/ 1213 h 11562"/>
              <a:gd name="connsiteX0-261" fmla="*/ 0 w 10064"/>
              <a:gd name="connsiteY0-262" fmla="*/ 1213 h 11482"/>
              <a:gd name="connsiteX1-263" fmla="*/ 10064 w 10064"/>
              <a:gd name="connsiteY1-264" fmla="*/ 0 h 11482"/>
              <a:gd name="connsiteX2-265" fmla="*/ 10048 w 10064"/>
              <a:gd name="connsiteY2-266" fmla="*/ 10588 h 11482"/>
              <a:gd name="connsiteX3-267" fmla="*/ 16 w 10064"/>
              <a:gd name="connsiteY3-268" fmla="*/ 3558 h 11482"/>
              <a:gd name="connsiteX4-269" fmla="*/ 0 w 10064"/>
              <a:gd name="connsiteY4-270" fmla="*/ 1213 h 11482"/>
              <a:gd name="connsiteX0-271" fmla="*/ 0 w 10064"/>
              <a:gd name="connsiteY0-272" fmla="*/ 1213 h 11745"/>
              <a:gd name="connsiteX1-273" fmla="*/ 10064 w 10064"/>
              <a:gd name="connsiteY1-274" fmla="*/ 0 h 11745"/>
              <a:gd name="connsiteX2-275" fmla="*/ 10048 w 10064"/>
              <a:gd name="connsiteY2-276" fmla="*/ 10588 h 11745"/>
              <a:gd name="connsiteX3-277" fmla="*/ 16 w 10064"/>
              <a:gd name="connsiteY3-278" fmla="*/ 3558 h 11745"/>
              <a:gd name="connsiteX4-279" fmla="*/ 0 w 10064"/>
              <a:gd name="connsiteY4-280" fmla="*/ 1213 h 11745"/>
              <a:gd name="connsiteX0-281" fmla="*/ 0 w 10064"/>
              <a:gd name="connsiteY0-282" fmla="*/ 1213 h 11745"/>
              <a:gd name="connsiteX1-283" fmla="*/ 10064 w 10064"/>
              <a:gd name="connsiteY1-284" fmla="*/ 0 h 11745"/>
              <a:gd name="connsiteX2-285" fmla="*/ 10048 w 10064"/>
              <a:gd name="connsiteY2-286" fmla="*/ 10588 h 11745"/>
              <a:gd name="connsiteX3-287" fmla="*/ 16 w 10064"/>
              <a:gd name="connsiteY3-288" fmla="*/ 3558 h 11745"/>
              <a:gd name="connsiteX4-289" fmla="*/ 0 w 10064"/>
              <a:gd name="connsiteY4-290" fmla="*/ 1213 h 11745"/>
              <a:gd name="connsiteX0-291" fmla="*/ 0 w 10064"/>
              <a:gd name="connsiteY0-292" fmla="*/ 1213 h 11745"/>
              <a:gd name="connsiteX1-293" fmla="*/ 10064 w 10064"/>
              <a:gd name="connsiteY1-294" fmla="*/ 0 h 11745"/>
              <a:gd name="connsiteX2-295" fmla="*/ 10048 w 10064"/>
              <a:gd name="connsiteY2-296" fmla="*/ 10588 h 11745"/>
              <a:gd name="connsiteX3-297" fmla="*/ 16 w 10064"/>
              <a:gd name="connsiteY3-298" fmla="*/ 3558 h 11745"/>
              <a:gd name="connsiteX4-299" fmla="*/ 0 w 10064"/>
              <a:gd name="connsiteY4-300" fmla="*/ 1213 h 11745"/>
              <a:gd name="connsiteX0-301" fmla="*/ 0 w 10064"/>
              <a:gd name="connsiteY0-302" fmla="*/ 1213 h 11745"/>
              <a:gd name="connsiteX1-303" fmla="*/ 10064 w 10064"/>
              <a:gd name="connsiteY1-304" fmla="*/ 0 h 11745"/>
              <a:gd name="connsiteX2-305" fmla="*/ 10048 w 10064"/>
              <a:gd name="connsiteY2-306" fmla="*/ 10588 h 11745"/>
              <a:gd name="connsiteX3-307" fmla="*/ 16 w 10064"/>
              <a:gd name="connsiteY3-308" fmla="*/ 3558 h 11745"/>
              <a:gd name="connsiteX4-309" fmla="*/ 0 w 10064"/>
              <a:gd name="connsiteY4-310" fmla="*/ 1213 h 11745"/>
              <a:gd name="connsiteX0-311" fmla="*/ 0 w 10064"/>
              <a:gd name="connsiteY0-312" fmla="*/ 1213 h 11745"/>
              <a:gd name="connsiteX1-313" fmla="*/ 10064 w 10064"/>
              <a:gd name="connsiteY1-314" fmla="*/ 0 h 11745"/>
              <a:gd name="connsiteX2-315" fmla="*/ 10048 w 10064"/>
              <a:gd name="connsiteY2-316" fmla="*/ 10588 h 11745"/>
              <a:gd name="connsiteX3-317" fmla="*/ 16 w 10064"/>
              <a:gd name="connsiteY3-318" fmla="*/ 3558 h 11745"/>
              <a:gd name="connsiteX4-319" fmla="*/ 0 w 10064"/>
              <a:gd name="connsiteY4-320" fmla="*/ 1213 h 11745"/>
              <a:gd name="connsiteX0-321" fmla="*/ 0 w 10064"/>
              <a:gd name="connsiteY0-322" fmla="*/ 1213 h 11745"/>
              <a:gd name="connsiteX1-323" fmla="*/ 10064 w 10064"/>
              <a:gd name="connsiteY1-324" fmla="*/ 0 h 11745"/>
              <a:gd name="connsiteX2-325" fmla="*/ 10048 w 10064"/>
              <a:gd name="connsiteY2-326" fmla="*/ 10588 h 11745"/>
              <a:gd name="connsiteX3-327" fmla="*/ 16 w 10064"/>
              <a:gd name="connsiteY3-328" fmla="*/ 3558 h 11745"/>
              <a:gd name="connsiteX4-329" fmla="*/ 0 w 10064"/>
              <a:gd name="connsiteY4-330" fmla="*/ 1213 h 11745"/>
              <a:gd name="connsiteX0-331" fmla="*/ 0 w 10064"/>
              <a:gd name="connsiteY0-332" fmla="*/ 1213 h 11807"/>
              <a:gd name="connsiteX1-333" fmla="*/ 10064 w 10064"/>
              <a:gd name="connsiteY1-334" fmla="*/ 0 h 11807"/>
              <a:gd name="connsiteX2-335" fmla="*/ 10048 w 10064"/>
              <a:gd name="connsiteY2-336" fmla="*/ 10588 h 11807"/>
              <a:gd name="connsiteX3-337" fmla="*/ 16 w 10064"/>
              <a:gd name="connsiteY3-338" fmla="*/ 3950 h 11807"/>
              <a:gd name="connsiteX4-339" fmla="*/ 0 w 10064"/>
              <a:gd name="connsiteY4-340" fmla="*/ 1213 h 118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64" h="11807">
                <a:moveTo>
                  <a:pt x="0" y="1213"/>
                </a:moveTo>
                <a:cubicBezTo>
                  <a:pt x="3137" y="6746"/>
                  <a:pt x="8420" y="6737"/>
                  <a:pt x="10064" y="0"/>
                </a:cubicBezTo>
                <a:cubicBezTo>
                  <a:pt x="10059" y="3529"/>
                  <a:pt x="10053" y="7059"/>
                  <a:pt x="10048" y="10588"/>
                </a:cubicBezTo>
                <a:cubicBezTo>
                  <a:pt x="8313" y="13824"/>
                  <a:pt x="3005" y="10280"/>
                  <a:pt x="16" y="3950"/>
                </a:cubicBezTo>
                <a:cubicBezTo>
                  <a:pt x="11" y="2888"/>
                  <a:pt x="5" y="2275"/>
                  <a:pt x="0" y="1213"/>
                </a:cubicBezTo>
                <a:close/>
              </a:path>
            </a:pathLst>
          </a:custGeom>
          <a:gradFill flip="none" rotWithShape="1">
            <a:gsLst>
              <a:gs pos="0">
                <a:srgbClr val="811517"/>
              </a:gs>
              <a:gs pos="50000">
                <a:srgbClr val="DB2624"/>
              </a:gs>
              <a:gs pos="100000">
                <a:srgbClr val="811517"/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63" y="3699164"/>
            <a:ext cx="4396560" cy="28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28545" y="1260475"/>
            <a:ext cx="46742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任务实施</a:t>
            </a:r>
            <a:endParaRPr lang="zh-CN" altLang="en-US" sz="6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000" y="299783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1.分工分组；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000" y="3366135"/>
            <a:ext cx="74898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2.按照技术规范进行面对面交互演练，10分钟内完成，提交结果记录表，根据视频及记录结果互评。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4105" y="5709285"/>
            <a:ext cx="52705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.填写表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，记录性能优化结果，完成实训报告。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5325" y="4232910"/>
            <a:ext cx="749808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每组提供如下设备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计算机 1台，Windows 10系统。</a:t>
            </a:r>
            <a:endParaRPr 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（2）路由器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（3）ADSL Modem 1台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）双绞线 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知识链接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904365" y="1679575"/>
            <a:ext cx="7742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800" b="0">
                <a:latin typeface="+mn-ea"/>
                <a:cs typeface="+mn-ea"/>
              </a:rPr>
              <a:t>4.6 </a:t>
            </a:r>
            <a:r>
              <a:rPr lang="zh-CN" sz="2800" b="0">
                <a:solidFill>
                  <a:srgbClr val="000000"/>
                </a:solidFill>
                <a:latin typeface="+mn-ea"/>
                <a:cs typeface="+mn-ea"/>
              </a:rPr>
              <a:t>网络故障排除方法</a:t>
            </a:r>
            <a:endParaRPr lang="zh-CN" altLang="en-US" sz="2800" b="0">
              <a:solidFill>
                <a:srgbClr val="000000"/>
              </a:solidFill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04365" y="2675255"/>
            <a:ext cx="7742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+mn-ea"/>
                <a:cs typeface="+mn-ea"/>
              </a:rPr>
              <a:t>4</a:t>
            </a:r>
            <a:r>
              <a:rPr lang="zh-CN" sz="2800" b="0">
                <a:latin typeface="+mn-ea"/>
                <a:cs typeface="+mn-ea"/>
              </a:rPr>
              <a:t>.</a:t>
            </a:r>
            <a:r>
              <a:rPr lang="en-US" altLang="zh-CN" sz="2800" b="0">
                <a:latin typeface="+mn-ea"/>
                <a:cs typeface="+mn-ea"/>
              </a:rPr>
              <a:t>7</a:t>
            </a:r>
            <a:r>
              <a:rPr lang="zh-CN" sz="2800" b="0">
                <a:latin typeface="+mn-ea"/>
                <a:cs typeface="+mn-ea"/>
              </a:rPr>
              <a:t> 解决家庭网络故障常见问题</a:t>
            </a:r>
            <a:endParaRPr lang="zh-CN" altLang="en-US" sz="2800" b="0">
              <a:latin typeface="+mn-ea"/>
              <a:cs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直通职场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连接符: 肘形 3"/>
          <p:cNvCxnSpPr>
            <a:endCxn id="15" idx="2"/>
          </p:cNvCxnSpPr>
          <p:nvPr>
            <p:custDataLst>
              <p:tags r:id="rId1"/>
            </p:custDataLst>
          </p:nvPr>
        </p:nvCxnSpPr>
        <p:spPr>
          <a:xfrm rot="16200000" flipH="1">
            <a:off x="7341863" y="1824773"/>
            <a:ext cx="748470" cy="3231308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cxnSp>
        <p:nvCxnSpPr>
          <p:cNvPr id="16" name="连接符: 肘形 15"/>
          <p:cNvCxnSpPr>
            <a:endCxn id="14" idx="6"/>
          </p:cNvCxnSpPr>
          <p:nvPr>
            <p:custDataLst>
              <p:tags r:id="rId2"/>
            </p:custDataLst>
          </p:nvPr>
        </p:nvCxnSpPr>
        <p:spPr>
          <a:xfrm rot="5400000">
            <a:off x="4104841" y="1819694"/>
            <a:ext cx="748470" cy="3242100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882650" y="4386580"/>
            <a:ext cx="3642360" cy="136080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sz="28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ea"/>
                <a:cs typeface="+mn-ea"/>
                <a:sym typeface="Arial" panose="020B0604020202020204" pitchFamily="34" charset="0"/>
              </a:rPr>
              <a:t>测试带宽接入速度</a:t>
            </a:r>
            <a:endParaRPr lang="zh-CN" sz="2800" spc="150">
              <a:solidFill>
                <a:sysClr val="windowText" lastClr="000000">
                  <a:lumMod val="65000"/>
                  <a:lumOff val="35000"/>
                </a:sys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4"/>
            </p:custDataLst>
          </p:nvPr>
        </p:nvSpPr>
        <p:spPr>
          <a:xfrm>
            <a:off x="2025122" y="3398528"/>
            <a:ext cx="832903" cy="832903"/>
          </a:xfrm>
          <a:prstGeom prst="ellipse">
            <a:avLst/>
          </a:prstGeom>
          <a:solidFill>
            <a:srgbClr val="8EAA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2219382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9331434" y="3398528"/>
            <a:ext cx="832903" cy="832903"/>
          </a:xfrm>
          <a:prstGeom prst="ellipse">
            <a:avLst/>
          </a:prstGeom>
          <a:solidFill>
            <a:srgbClr val="7AC2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9525694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>
            <p:custDataLst>
              <p:tags r:id="rId8"/>
            </p:custDataLst>
          </p:nvPr>
        </p:nvSpPr>
        <p:spPr>
          <a:xfrm>
            <a:off x="5679865" y="3398528"/>
            <a:ext cx="832903" cy="832903"/>
          </a:xfrm>
          <a:prstGeom prst="ellipse">
            <a:avLst/>
          </a:prstGeom>
          <a:solidFill>
            <a:srgbClr val="79B6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5869681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4406265" y="4386580"/>
            <a:ext cx="3626485" cy="136080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8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ea"/>
                <a:cs typeface="+mn-ea"/>
                <a:sym typeface="Arial" panose="020B0604020202020204" pitchFamily="34" charset="0"/>
              </a:rPr>
              <a:t>测试长途网络速度</a:t>
            </a:r>
            <a:endParaRPr lang="zh-CN" altLang="en-US" sz="2800" spc="150">
              <a:solidFill>
                <a:sysClr val="windowText" lastClr="000000">
                  <a:lumMod val="65000"/>
                  <a:lumOff val="35000"/>
                </a:sys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7886065" y="4386580"/>
            <a:ext cx="3735705" cy="136080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8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ea"/>
                <a:cs typeface="+mn-ea"/>
                <a:sym typeface="Arial" panose="020B0604020202020204" pitchFamily="34" charset="0"/>
              </a:rPr>
              <a:t>测试网页打开速度</a:t>
            </a:r>
            <a:endParaRPr lang="zh-CN" altLang="en-US" sz="2800" spc="150">
              <a:solidFill>
                <a:sysClr val="windowText" lastClr="000000">
                  <a:lumMod val="65000"/>
                  <a:lumOff val="35000"/>
                </a:sys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12"/>
            </p:custDataLst>
          </p:nvPr>
        </p:nvSpPr>
        <p:spPr>
          <a:xfrm>
            <a:off x="4692015" y="649605"/>
            <a:ext cx="2816860" cy="2538095"/>
          </a:xfrm>
          <a:prstGeom prst="ellipse">
            <a:avLst/>
          </a:prstGeom>
          <a:solidFill>
            <a:srgbClr val="8590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5146675" y="1092200"/>
            <a:ext cx="2145665" cy="16776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32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测试网络</a:t>
            </a:r>
            <a:endParaRPr lang="zh-CN" altLang="en-US" sz="32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传输速度</a:t>
            </a:r>
            <a:endParaRPr lang="zh-CN" altLang="en-US" sz="32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1325" y="1486535"/>
            <a:ext cx="72224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+mn-ea"/>
                <a:cs typeface="+mn-ea"/>
              </a:rPr>
              <a:t>网络命令ping的详细用法</a:t>
            </a:r>
            <a:endParaRPr lang="zh-CN" sz="2800" b="0">
              <a:latin typeface="+mn-ea"/>
              <a:cs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2765" y="229933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1.</a:t>
            </a:r>
            <a:r>
              <a:rPr b="0">
                <a:latin typeface="+mn-ea"/>
                <a:cs typeface="+mn-ea"/>
              </a:rPr>
              <a:t>ping一个域名</a:t>
            </a:r>
            <a:endParaRPr b="0"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72765" y="2955290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2.</a:t>
            </a:r>
            <a:r>
              <a:rPr lang="zh-CN" b="0">
                <a:latin typeface="+mn-ea"/>
                <a:cs typeface="+mn-ea"/>
              </a:rPr>
              <a:t>ping指定IP地址</a:t>
            </a:r>
            <a:endParaRPr lang="zh-CN" b="0">
              <a:latin typeface="+mn-ea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72765" y="361124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3.</a:t>
            </a:r>
            <a:r>
              <a:rPr lang="zh-CN">
                <a:latin typeface="+mn-ea"/>
                <a:cs typeface="+mn-ea"/>
                <a:sym typeface="+mn-ea"/>
              </a:rPr>
              <a:t>ping </a:t>
            </a:r>
            <a:r>
              <a:rPr lang="en-US" altLang="zh-CN">
                <a:latin typeface="+mn-ea"/>
                <a:cs typeface="+mn-ea"/>
                <a:sym typeface="+mn-ea"/>
              </a:rPr>
              <a:t>IP</a:t>
            </a:r>
            <a:r>
              <a:rPr lang="zh-CN" altLang="en-US">
                <a:latin typeface="+mn-ea"/>
                <a:cs typeface="+mn-ea"/>
                <a:sym typeface="+mn-ea"/>
              </a:rPr>
              <a:t>地址</a:t>
            </a:r>
            <a:r>
              <a:rPr lang="en-US" altLang="zh-CN">
                <a:latin typeface="+mn-ea"/>
                <a:cs typeface="+mn-ea"/>
                <a:sym typeface="+mn-ea"/>
              </a:rPr>
              <a:t>-t</a:t>
            </a:r>
            <a:endParaRPr lang="en-US" altLang="zh-CN" b="0">
              <a:latin typeface="+mn-ea"/>
              <a:cs typeface="+mn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72765" y="419925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4</a:t>
            </a:r>
            <a:r>
              <a:rPr lang="en-US">
                <a:latin typeface="+mn-ea"/>
                <a:cs typeface="+mn-ea"/>
                <a:sym typeface="+mn-ea"/>
              </a:rPr>
              <a:t>.</a:t>
            </a:r>
            <a:r>
              <a:rPr lang="zh-CN">
                <a:latin typeface="+mn-ea"/>
                <a:cs typeface="+mn-ea"/>
                <a:sym typeface="+mn-ea"/>
              </a:rPr>
              <a:t>ping </a:t>
            </a:r>
            <a:r>
              <a:rPr lang="en-US" altLang="zh-CN">
                <a:latin typeface="+mn-ea"/>
                <a:cs typeface="+mn-ea"/>
                <a:sym typeface="+mn-ea"/>
              </a:rPr>
              <a:t>IP</a:t>
            </a:r>
            <a:r>
              <a:rPr lang="zh-CN" altLang="en-US">
                <a:latin typeface="+mn-ea"/>
                <a:cs typeface="+mn-ea"/>
                <a:sym typeface="+mn-ea"/>
              </a:rPr>
              <a:t>地址</a:t>
            </a:r>
            <a:r>
              <a:rPr lang="en-US" altLang="zh-CN">
                <a:latin typeface="+mn-ea"/>
                <a:cs typeface="+mn-ea"/>
                <a:sym typeface="+mn-ea"/>
              </a:rPr>
              <a:t>-a</a:t>
            </a:r>
            <a:endParaRPr lang="en-US" altLang="zh-CN" b="0">
              <a:latin typeface="+mn-ea"/>
              <a:cs typeface="+mn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72765" y="4814570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5</a:t>
            </a:r>
            <a:r>
              <a:rPr lang="en-US">
                <a:latin typeface="+mn-ea"/>
                <a:cs typeface="+mn-ea"/>
                <a:sym typeface="+mn-ea"/>
              </a:rPr>
              <a:t>.</a:t>
            </a:r>
            <a:r>
              <a:rPr lang="zh-CN">
                <a:latin typeface="+mn-ea"/>
                <a:cs typeface="+mn-ea"/>
                <a:sym typeface="+mn-ea"/>
              </a:rPr>
              <a:t>ping </a:t>
            </a:r>
            <a:r>
              <a:rPr lang="en-US" altLang="zh-CN">
                <a:latin typeface="+mn-ea"/>
                <a:cs typeface="+mn-ea"/>
                <a:sym typeface="+mn-ea"/>
              </a:rPr>
              <a:t>IP</a:t>
            </a:r>
            <a:r>
              <a:rPr lang="zh-CN" altLang="en-US">
                <a:latin typeface="+mn-ea"/>
                <a:cs typeface="+mn-ea"/>
                <a:sym typeface="+mn-ea"/>
              </a:rPr>
              <a:t>地址</a:t>
            </a:r>
            <a:r>
              <a:rPr lang="en-US" altLang="zh-CN">
                <a:latin typeface="+mn-ea"/>
                <a:cs typeface="+mn-ea"/>
                <a:sym typeface="+mn-ea"/>
              </a:rPr>
              <a:t>-n</a:t>
            </a:r>
            <a:endParaRPr lang="en-US" altLang="zh-CN" b="0">
              <a:latin typeface="+mn-ea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86100" y="5431790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6</a:t>
            </a:r>
            <a:r>
              <a:rPr lang="en-US">
                <a:latin typeface="+mn-ea"/>
                <a:cs typeface="+mn-ea"/>
                <a:sym typeface="+mn-ea"/>
              </a:rPr>
              <a:t>.</a:t>
            </a:r>
            <a:r>
              <a:rPr lang="zh-CN">
                <a:latin typeface="+mn-ea"/>
                <a:cs typeface="+mn-ea"/>
                <a:sym typeface="+mn-ea"/>
              </a:rPr>
              <a:t>ping的帮助信息</a:t>
            </a:r>
            <a:endParaRPr lang="en-US" b="0">
              <a:latin typeface="+mn-ea"/>
              <a:cs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06420" y="594550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7</a:t>
            </a:r>
            <a:r>
              <a:rPr lang="en-US">
                <a:latin typeface="+mn-ea"/>
                <a:cs typeface="+mn-ea"/>
                <a:sym typeface="+mn-ea"/>
              </a:rPr>
              <a:t>.</a:t>
            </a:r>
            <a:r>
              <a:rPr lang="zh-CN">
                <a:latin typeface="+mn-ea"/>
                <a:cs typeface="+mn-ea"/>
                <a:sym typeface="+mn-ea"/>
              </a:rPr>
              <a:t>ping的其他返回信息</a:t>
            </a:r>
            <a:endParaRPr lang="zh-CN" b="0"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知识导图</a:t>
            </a:r>
            <a:endParaRPr lang="zh-CN" altLang="en-US" dirty="0" smtClean="0"/>
          </a:p>
        </p:txBody>
      </p:sp>
      <p:pic>
        <p:nvPicPr>
          <p:cNvPr id="4" name="图片 3" descr="7.学习领域四知识导图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6240" y="1094105"/>
            <a:ext cx="10924540" cy="44761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24095" y="319849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zh-CN" altLang="en-US" dirty="0" err="1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11"/>
          <p:cNvSpPr/>
          <p:nvPr/>
        </p:nvSpPr>
        <p:spPr>
          <a:xfrm flipH="1" flipV="1">
            <a:off x="-1" y="104172"/>
            <a:ext cx="12188820" cy="625930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32" h="10385">
                <a:moveTo>
                  <a:pt x="0" y="4316"/>
                </a:moveTo>
                <a:cubicBezTo>
                  <a:pt x="3392" y="4983"/>
                  <a:pt x="8053" y="2793"/>
                  <a:pt x="10032" y="0"/>
                </a:cubicBezTo>
                <a:lnTo>
                  <a:pt x="10032" y="10000"/>
                </a:lnTo>
                <a:cubicBezTo>
                  <a:pt x="8042" y="10803"/>
                  <a:pt x="3212" y="10643"/>
                  <a:pt x="16" y="6662"/>
                </a:cubicBezTo>
                <a:cubicBezTo>
                  <a:pt x="11" y="5600"/>
                  <a:pt x="5" y="5378"/>
                  <a:pt x="0" y="4316"/>
                </a:cubicBez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86" b="16507"/>
          <a:stretch>
            <a:fillRect/>
          </a:stretch>
        </p:blipFill>
        <p:spPr bwMode="auto">
          <a:xfrm>
            <a:off x="5268395" y="2349500"/>
            <a:ext cx="620871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37185" y="467360"/>
            <a:ext cx="6662420" cy="1250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工作任务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搭建简单家庭网络</a:t>
            </a:r>
            <a:endParaRPr lang="zh-CN" altLang="en-US" sz="2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  <a:p>
            <a:pPr indent="0">
              <a:lnSpc>
                <a:spcPts val="4000"/>
              </a:lnSpc>
              <a:buFont typeface="+mj-ea"/>
              <a:buNone/>
            </a:pPr>
            <a:endParaRPr lang="en-US" altLang="zh-CN" sz="2800" dirty="0">
              <a:solidFill>
                <a:schemeClr val="bg1">
                  <a:lumMod val="7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0135" y="1717675"/>
            <a:ext cx="35737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 algn="l">
              <a:buFont typeface="Wingdings" panose="05000000000000000000" charset="0"/>
              <a:buChar char="ü"/>
            </a:pP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连接物理设备；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登录路由器；</a:t>
            </a:r>
            <a:endParaRPr lang="en-US" altLang="zh-CN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设置路由器参数；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配置无线接入及加密；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连接测试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1"/>
            </p:custDataLst>
          </p:nvPr>
        </p:nvSpPr>
        <p:spPr>
          <a:xfrm>
            <a:off x="20955" y="0"/>
            <a:ext cx="12188825" cy="90525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xfrm>
            <a:off x="972185" y="6022975"/>
            <a:ext cx="11073384" cy="521208"/>
          </a:xfrm>
          <a:prstGeom prst="rect">
            <a:avLst/>
          </a:prstGeom>
        </p:spPr>
        <p:txBody>
          <a:bodyPr/>
          <a:lstStyle/>
          <a:p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  <a:endParaRPr lang="zh-CN" altLang="en-US" sz="3400" b="1" spc="18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8640" y="1075055"/>
            <a:ext cx="1113345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计算机只有接入 Internet才能发挥作用，使用户更充分地享受网络中无穷无尽的资源。ADSL 宽带接入技术目前已经成为我国中小客户最流行、应用最广泛的一种联网方式,越来越多想要上网冲浪、享受高速带宽的网友们选择ADSL 作为家庭上网接入的首选。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对于ADSL上网,第一次使用时基本上都是由 Internet服务提供商派人来上门安装。如果以后由于各种原因需要用户自己安装时怎么办呢?其实ADSL 的安装并不复杂,下面我们来学习其安装过程。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本任务将一个家庭中的一台计算机，通过一台宽带路由器、一台ADSL Modem设备，连接到Internet网络，搭建简单家庭网络，笔记本电脑和手机通过无线方式连接该家庭网络，实现Internet的共享。通过本任务的学习，学生能够掌握网络组各设备之间的连接方法，学会搭建简单家庭网络。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 descr="7b0a2020202022776f7264617274223a20227b5c2269645c223a32353030333439332c5c227469645c223a31333439337d220a7d0a"/>
          <p:cNvSpPr txBox="1"/>
          <p:nvPr/>
        </p:nvSpPr>
        <p:spPr>
          <a:xfrm>
            <a:off x="381000" y="160020"/>
            <a:ext cx="2001520" cy="6140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</a:bodyPr>
          <a:p>
            <a:pPr algn="l">
              <a:buClrTx/>
              <a:buSzTx/>
              <a:buFontTx/>
            </a:pPr>
            <a:r>
              <a:rPr lang="zh-CN" altLang="en-US" sz="3400" b="1" spc="18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任务描述</a:t>
            </a:r>
            <a:endParaRPr lang="zh-CN" altLang="en-US" sz="3400" b="1" spc="18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" y="395605"/>
            <a:ext cx="11073130" cy="5815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553778" y="63182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1800" b="0">
                <a:latin typeface="Calibri" panose="020F0502020204030204" charset="0"/>
                <a:ea typeface="宋体" panose="02010600030101010101" pitchFamily="2" charset="-122"/>
              </a:rPr>
              <a:t>图</a:t>
            </a:r>
            <a:r>
              <a:rPr lang="en-US" sz="18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4-1</a:t>
            </a:r>
            <a:r>
              <a:rPr lang="zh-CN" sz="1800" b="0">
                <a:latin typeface="Calibri" panose="020F0502020204030204" charset="0"/>
                <a:ea typeface="宋体" panose="02010600030101010101" pitchFamily="2" charset="-122"/>
              </a:rPr>
              <a:t>家庭网络拓扑图</a:t>
            </a:r>
            <a:endParaRPr lang="zh-CN" altLang="en-US" sz="1800" b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任务清单：搭建简单家庭网络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353185" y="1295400"/>
          <a:ext cx="9573260" cy="4953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2890"/>
                <a:gridCol w="8040370"/>
              </a:tblGrid>
              <a:tr h="14859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任务目标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素质目标： 具有良好的团队合作和责任意识</a:t>
                      </a:r>
                      <a:r>
                        <a:rPr lang="zh-CN" alt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 认真仔细的工作态度与强烈的安全生产意识。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知识目标：掌握家庭网络设备间的连接</a:t>
                      </a:r>
                      <a:r>
                        <a:rPr lang="zh-CN" alt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掌握路由器的登录和设置方法；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了解无线路由器的接入和加密方法</a:t>
                      </a:r>
                      <a:r>
                        <a:rPr lang="zh-CN" alt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能力目标： 能分组完成搭建简单家庭网络的搭建；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任务重难点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重点：掌握搭建简单家庭网络的步骤；了解双绞线的制作方法。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难点：</a:t>
                      </a:r>
                      <a:r>
                        <a:rPr lang="zh-CN" alt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家庭网络布局与设计</a:t>
                      </a:r>
                      <a:endParaRPr lang="zh-CN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59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任务内容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１.连接物理设备；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２.登录路由器；　　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３.设置路由器参数；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４.配置无线接入及加密；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 连接测试。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工具软件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PC机1台、宽带路由器1台、 ADSL Modem 1台 、笔记本电脑1台、智能手机1台、双绞线2根。家庭网络搭建结果记录表。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资源链接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微课、图例、PPT课件、实训报告单。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11"/>
          <p:cNvSpPr/>
          <p:nvPr/>
        </p:nvSpPr>
        <p:spPr>
          <a:xfrm flipH="1" flipV="1">
            <a:off x="-2" y="794769"/>
            <a:ext cx="12188826" cy="273172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  <a:gd name="connsiteX0-151" fmla="*/ 49 w 10017"/>
              <a:gd name="connsiteY0-152" fmla="*/ 1128 h 10385"/>
              <a:gd name="connsiteX1-153" fmla="*/ 10017 w 10017"/>
              <a:gd name="connsiteY1-154" fmla="*/ 0 h 10385"/>
              <a:gd name="connsiteX2-155" fmla="*/ 10017 w 10017"/>
              <a:gd name="connsiteY2-156" fmla="*/ 10000 h 10385"/>
              <a:gd name="connsiteX3-157" fmla="*/ 1 w 10017"/>
              <a:gd name="connsiteY3-158" fmla="*/ 6662 h 10385"/>
              <a:gd name="connsiteX4-159" fmla="*/ 49 w 10017"/>
              <a:gd name="connsiteY4-160" fmla="*/ 1128 h 10385"/>
              <a:gd name="connsiteX0-161" fmla="*/ 0 w 10048"/>
              <a:gd name="connsiteY0-162" fmla="*/ 1212 h 10385"/>
              <a:gd name="connsiteX1-163" fmla="*/ 10048 w 10048"/>
              <a:gd name="connsiteY1-164" fmla="*/ 0 h 10385"/>
              <a:gd name="connsiteX2-165" fmla="*/ 10048 w 10048"/>
              <a:gd name="connsiteY2-166" fmla="*/ 10000 h 10385"/>
              <a:gd name="connsiteX3-167" fmla="*/ 32 w 10048"/>
              <a:gd name="connsiteY3-168" fmla="*/ 6662 h 10385"/>
              <a:gd name="connsiteX4-169" fmla="*/ 0 w 10048"/>
              <a:gd name="connsiteY4-170" fmla="*/ 1212 h 10385"/>
              <a:gd name="connsiteX0-171" fmla="*/ 0 w 10048"/>
              <a:gd name="connsiteY0-172" fmla="*/ 1212 h 10165"/>
              <a:gd name="connsiteX1-173" fmla="*/ 10048 w 10048"/>
              <a:gd name="connsiteY1-174" fmla="*/ 0 h 10165"/>
              <a:gd name="connsiteX2-175" fmla="*/ 10048 w 10048"/>
              <a:gd name="connsiteY2-176" fmla="*/ 10000 h 10165"/>
              <a:gd name="connsiteX3-177" fmla="*/ 64 w 10048"/>
              <a:gd name="connsiteY3-178" fmla="*/ 4648 h 10165"/>
              <a:gd name="connsiteX4-179" fmla="*/ 0 w 10048"/>
              <a:gd name="connsiteY4-180" fmla="*/ 1212 h 10165"/>
              <a:gd name="connsiteX0-181" fmla="*/ 0 w 10048"/>
              <a:gd name="connsiteY0-182" fmla="*/ 1212 h 10161"/>
              <a:gd name="connsiteX1-183" fmla="*/ 10048 w 10048"/>
              <a:gd name="connsiteY1-184" fmla="*/ 0 h 10161"/>
              <a:gd name="connsiteX2-185" fmla="*/ 10048 w 10048"/>
              <a:gd name="connsiteY2-186" fmla="*/ 10000 h 10161"/>
              <a:gd name="connsiteX3-187" fmla="*/ 16 w 10048"/>
              <a:gd name="connsiteY3-188" fmla="*/ 4564 h 10161"/>
              <a:gd name="connsiteX4-189" fmla="*/ 0 w 10048"/>
              <a:gd name="connsiteY4-190" fmla="*/ 1212 h 10161"/>
              <a:gd name="connsiteX0-191" fmla="*/ 0 w 10048"/>
              <a:gd name="connsiteY0-192" fmla="*/ 1212 h 10161"/>
              <a:gd name="connsiteX1-193" fmla="*/ 10048 w 10048"/>
              <a:gd name="connsiteY1-194" fmla="*/ 0 h 10161"/>
              <a:gd name="connsiteX2-195" fmla="*/ 10048 w 10048"/>
              <a:gd name="connsiteY2-196" fmla="*/ 10000 h 10161"/>
              <a:gd name="connsiteX3-197" fmla="*/ 16 w 10048"/>
              <a:gd name="connsiteY3-198" fmla="*/ 4564 h 10161"/>
              <a:gd name="connsiteX4-199" fmla="*/ 0 w 10048"/>
              <a:gd name="connsiteY4-200" fmla="*/ 1212 h 10161"/>
              <a:gd name="connsiteX0-201" fmla="*/ 0 w 10048"/>
              <a:gd name="connsiteY0-202" fmla="*/ 1212 h 11080"/>
              <a:gd name="connsiteX1-203" fmla="*/ 10048 w 10048"/>
              <a:gd name="connsiteY1-204" fmla="*/ 0 h 11080"/>
              <a:gd name="connsiteX2-205" fmla="*/ 10048 w 10048"/>
              <a:gd name="connsiteY2-206" fmla="*/ 10000 h 11080"/>
              <a:gd name="connsiteX3-207" fmla="*/ 16 w 10048"/>
              <a:gd name="connsiteY3-208" fmla="*/ 4564 h 11080"/>
              <a:gd name="connsiteX4-209" fmla="*/ 0 w 10048"/>
              <a:gd name="connsiteY4-210" fmla="*/ 1212 h 11080"/>
              <a:gd name="connsiteX0-211" fmla="*/ 0 w 10048"/>
              <a:gd name="connsiteY0-212" fmla="*/ 1464 h 11332"/>
              <a:gd name="connsiteX1-213" fmla="*/ 10048 w 10048"/>
              <a:gd name="connsiteY1-214" fmla="*/ 0 h 11332"/>
              <a:gd name="connsiteX2-215" fmla="*/ 10048 w 10048"/>
              <a:gd name="connsiteY2-216" fmla="*/ 10252 h 11332"/>
              <a:gd name="connsiteX3-217" fmla="*/ 16 w 10048"/>
              <a:gd name="connsiteY3-218" fmla="*/ 4816 h 11332"/>
              <a:gd name="connsiteX4-219" fmla="*/ 0 w 10048"/>
              <a:gd name="connsiteY4-220" fmla="*/ 1464 h 11332"/>
              <a:gd name="connsiteX0-221" fmla="*/ 0 w 10064"/>
              <a:gd name="connsiteY0-222" fmla="*/ 1800 h 11668"/>
              <a:gd name="connsiteX1-223" fmla="*/ 10064 w 10064"/>
              <a:gd name="connsiteY1-224" fmla="*/ 0 h 11668"/>
              <a:gd name="connsiteX2-225" fmla="*/ 10048 w 10064"/>
              <a:gd name="connsiteY2-226" fmla="*/ 10588 h 11668"/>
              <a:gd name="connsiteX3-227" fmla="*/ 16 w 10064"/>
              <a:gd name="connsiteY3-228" fmla="*/ 5152 h 11668"/>
              <a:gd name="connsiteX4-229" fmla="*/ 0 w 10064"/>
              <a:gd name="connsiteY4-230" fmla="*/ 1800 h 11668"/>
              <a:gd name="connsiteX0-231" fmla="*/ 49 w 10049"/>
              <a:gd name="connsiteY0-232" fmla="*/ 1297 h 11668"/>
              <a:gd name="connsiteX1-233" fmla="*/ 10049 w 10049"/>
              <a:gd name="connsiteY1-234" fmla="*/ 0 h 11668"/>
              <a:gd name="connsiteX2-235" fmla="*/ 10033 w 10049"/>
              <a:gd name="connsiteY2-236" fmla="*/ 10588 h 11668"/>
              <a:gd name="connsiteX3-237" fmla="*/ 1 w 10049"/>
              <a:gd name="connsiteY3-238" fmla="*/ 5152 h 11668"/>
              <a:gd name="connsiteX4-239" fmla="*/ 49 w 10049"/>
              <a:gd name="connsiteY4-240" fmla="*/ 1297 h 11668"/>
              <a:gd name="connsiteX0-241" fmla="*/ 0 w 10064"/>
              <a:gd name="connsiteY0-242" fmla="*/ 1213 h 11668"/>
              <a:gd name="connsiteX1-243" fmla="*/ 10064 w 10064"/>
              <a:gd name="connsiteY1-244" fmla="*/ 0 h 11668"/>
              <a:gd name="connsiteX2-245" fmla="*/ 10048 w 10064"/>
              <a:gd name="connsiteY2-246" fmla="*/ 10588 h 11668"/>
              <a:gd name="connsiteX3-247" fmla="*/ 16 w 10064"/>
              <a:gd name="connsiteY3-248" fmla="*/ 5152 h 11668"/>
              <a:gd name="connsiteX4-249" fmla="*/ 0 w 10064"/>
              <a:gd name="connsiteY4-250" fmla="*/ 1213 h 11668"/>
              <a:gd name="connsiteX0-251" fmla="*/ 0 w 10064"/>
              <a:gd name="connsiteY0-252" fmla="*/ 1213 h 11562"/>
              <a:gd name="connsiteX1-253" fmla="*/ 10064 w 10064"/>
              <a:gd name="connsiteY1-254" fmla="*/ 0 h 11562"/>
              <a:gd name="connsiteX2-255" fmla="*/ 10048 w 10064"/>
              <a:gd name="connsiteY2-256" fmla="*/ 10588 h 11562"/>
              <a:gd name="connsiteX3-257" fmla="*/ 16 w 10064"/>
              <a:gd name="connsiteY3-258" fmla="*/ 4313 h 11562"/>
              <a:gd name="connsiteX4-259" fmla="*/ 0 w 10064"/>
              <a:gd name="connsiteY4-260" fmla="*/ 1213 h 11562"/>
              <a:gd name="connsiteX0-261" fmla="*/ 0 w 10064"/>
              <a:gd name="connsiteY0-262" fmla="*/ 1213 h 11482"/>
              <a:gd name="connsiteX1-263" fmla="*/ 10064 w 10064"/>
              <a:gd name="connsiteY1-264" fmla="*/ 0 h 11482"/>
              <a:gd name="connsiteX2-265" fmla="*/ 10048 w 10064"/>
              <a:gd name="connsiteY2-266" fmla="*/ 10588 h 11482"/>
              <a:gd name="connsiteX3-267" fmla="*/ 16 w 10064"/>
              <a:gd name="connsiteY3-268" fmla="*/ 3558 h 11482"/>
              <a:gd name="connsiteX4-269" fmla="*/ 0 w 10064"/>
              <a:gd name="connsiteY4-270" fmla="*/ 1213 h 11482"/>
              <a:gd name="connsiteX0-271" fmla="*/ 0 w 10064"/>
              <a:gd name="connsiteY0-272" fmla="*/ 1213 h 11745"/>
              <a:gd name="connsiteX1-273" fmla="*/ 10064 w 10064"/>
              <a:gd name="connsiteY1-274" fmla="*/ 0 h 11745"/>
              <a:gd name="connsiteX2-275" fmla="*/ 10048 w 10064"/>
              <a:gd name="connsiteY2-276" fmla="*/ 10588 h 11745"/>
              <a:gd name="connsiteX3-277" fmla="*/ 16 w 10064"/>
              <a:gd name="connsiteY3-278" fmla="*/ 3558 h 11745"/>
              <a:gd name="connsiteX4-279" fmla="*/ 0 w 10064"/>
              <a:gd name="connsiteY4-280" fmla="*/ 1213 h 11745"/>
              <a:gd name="connsiteX0-281" fmla="*/ 0 w 10064"/>
              <a:gd name="connsiteY0-282" fmla="*/ 1213 h 11745"/>
              <a:gd name="connsiteX1-283" fmla="*/ 10064 w 10064"/>
              <a:gd name="connsiteY1-284" fmla="*/ 0 h 11745"/>
              <a:gd name="connsiteX2-285" fmla="*/ 10048 w 10064"/>
              <a:gd name="connsiteY2-286" fmla="*/ 10588 h 11745"/>
              <a:gd name="connsiteX3-287" fmla="*/ 16 w 10064"/>
              <a:gd name="connsiteY3-288" fmla="*/ 3558 h 11745"/>
              <a:gd name="connsiteX4-289" fmla="*/ 0 w 10064"/>
              <a:gd name="connsiteY4-290" fmla="*/ 1213 h 11745"/>
              <a:gd name="connsiteX0-291" fmla="*/ 0 w 10064"/>
              <a:gd name="connsiteY0-292" fmla="*/ 1213 h 11745"/>
              <a:gd name="connsiteX1-293" fmla="*/ 10064 w 10064"/>
              <a:gd name="connsiteY1-294" fmla="*/ 0 h 11745"/>
              <a:gd name="connsiteX2-295" fmla="*/ 10048 w 10064"/>
              <a:gd name="connsiteY2-296" fmla="*/ 10588 h 11745"/>
              <a:gd name="connsiteX3-297" fmla="*/ 16 w 10064"/>
              <a:gd name="connsiteY3-298" fmla="*/ 3558 h 11745"/>
              <a:gd name="connsiteX4-299" fmla="*/ 0 w 10064"/>
              <a:gd name="connsiteY4-300" fmla="*/ 1213 h 11745"/>
              <a:gd name="connsiteX0-301" fmla="*/ 0 w 10064"/>
              <a:gd name="connsiteY0-302" fmla="*/ 1213 h 11745"/>
              <a:gd name="connsiteX1-303" fmla="*/ 10064 w 10064"/>
              <a:gd name="connsiteY1-304" fmla="*/ 0 h 11745"/>
              <a:gd name="connsiteX2-305" fmla="*/ 10048 w 10064"/>
              <a:gd name="connsiteY2-306" fmla="*/ 10588 h 11745"/>
              <a:gd name="connsiteX3-307" fmla="*/ 16 w 10064"/>
              <a:gd name="connsiteY3-308" fmla="*/ 3558 h 11745"/>
              <a:gd name="connsiteX4-309" fmla="*/ 0 w 10064"/>
              <a:gd name="connsiteY4-310" fmla="*/ 1213 h 11745"/>
              <a:gd name="connsiteX0-311" fmla="*/ 0 w 10064"/>
              <a:gd name="connsiteY0-312" fmla="*/ 1213 h 11745"/>
              <a:gd name="connsiteX1-313" fmla="*/ 10064 w 10064"/>
              <a:gd name="connsiteY1-314" fmla="*/ 0 h 11745"/>
              <a:gd name="connsiteX2-315" fmla="*/ 10048 w 10064"/>
              <a:gd name="connsiteY2-316" fmla="*/ 10588 h 11745"/>
              <a:gd name="connsiteX3-317" fmla="*/ 16 w 10064"/>
              <a:gd name="connsiteY3-318" fmla="*/ 3558 h 11745"/>
              <a:gd name="connsiteX4-319" fmla="*/ 0 w 10064"/>
              <a:gd name="connsiteY4-320" fmla="*/ 1213 h 11745"/>
              <a:gd name="connsiteX0-321" fmla="*/ 0 w 10064"/>
              <a:gd name="connsiteY0-322" fmla="*/ 1213 h 11745"/>
              <a:gd name="connsiteX1-323" fmla="*/ 10064 w 10064"/>
              <a:gd name="connsiteY1-324" fmla="*/ 0 h 11745"/>
              <a:gd name="connsiteX2-325" fmla="*/ 10048 w 10064"/>
              <a:gd name="connsiteY2-326" fmla="*/ 10588 h 11745"/>
              <a:gd name="connsiteX3-327" fmla="*/ 16 w 10064"/>
              <a:gd name="connsiteY3-328" fmla="*/ 3558 h 11745"/>
              <a:gd name="connsiteX4-329" fmla="*/ 0 w 10064"/>
              <a:gd name="connsiteY4-330" fmla="*/ 1213 h 11745"/>
              <a:gd name="connsiteX0-331" fmla="*/ 0 w 10064"/>
              <a:gd name="connsiteY0-332" fmla="*/ 1213 h 11807"/>
              <a:gd name="connsiteX1-333" fmla="*/ 10064 w 10064"/>
              <a:gd name="connsiteY1-334" fmla="*/ 0 h 11807"/>
              <a:gd name="connsiteX2-335" fmla="*/ 10048 w 10064"/>
              <a:gd name="connsiteY2-336" fmla="*/ 10588 h 11807"/>
              <a:gd name="connsiteX3-337" fmla="*/ 16 w 10064"/>
              <a:gd name="connsiteY3-338" fmla="*/ 3950 h 11807"/>
              <a:gd name="connsiteX4-339" fmla="*/ 0 w 10064"/>
              <a:gd name="connsiteY4-340" fmla="*/ 1213 h 118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64" h="11807">
                <a:moveTo>
                  <a:pt x="0" y="1213"/>
                </a:moveTo>
                <a:cubicBezTo>
                  <a:pt x="3137" y="6746"/>
                  <a:pt x="8420" y="6737"/>
                  <a:pt x="10064" y="0"/>
                </a:cubicBezTo>
                <a:cubicBezTo>
                  <a:pt x="10059" y="3529"/>
                  <a:pt x="10053" y="7059"/>
                  <a:pt x="10048" y="10588"/>
                </a:cubicBezTo>
                <a:cubicBezTo>
                  <a:pt x="8313" y="13824"/>
                  <a:pt x="3005" y="10280"/>
                  <a:pt x="16" y="3950"/>
                </a:cubicBezTo>
                <a:cubicBezTo>
                  <a:pt x="11" y="2888"/>
                  <a:pt x="5" y="2275"/>
                  <a:pt x="0" y="1213"/>
                </a:cubicBezTo>
                <a:close/>
              </a:path>
            </a:pathLst>
          </a:custGeom>
          <a:gradFill flip="none" rotWithShape="1">
            <a:gsLst>
              <a:gs pos="0">
                <a:srgbClr val="811517"/>
              </a:gs>
              <a:gs pos="50000">
                <a:srgbClr val="DB2624"/>
              </a:gs>
              <a:gs pos="100000">
                <a:srgbClr val="811517"/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63" y="3699164"/>
            <a:ext cx="4396560" cy="28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28545" y="1260475"/>
            <a:ext cx="46742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任务实施</a:t>
            </a:r>
            <a:endParaRPr lang="zh-CN" altLang="en-US" sz="6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000" y="299783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1.分工分组；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000" y="3366135"/>
            <a:ext cx="74898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2.按照技术规范进行面对面交互演练，10分钟内完成，提交结果记录表，根据视频及记录结果互评。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760" y="4288155"/>
            <a:ext cx="749808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每组提供如下设备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计算机 1台，Windows 10系统。</a:t>
            </a:r>
            <a:endParaRPr 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（2）路由器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（3）ADSL Modem 1台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）笔记本电脑 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（5）智能手机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台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（6）双绞线 </a:t>
            </a:r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74420" y="6318250"/>
            <a:ext cx="62896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.填写表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-2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，记录家庭网络搭建步骤，完成实训报告。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知识链接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856105" y="160274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.1 连接物理网络设备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6105" y="237109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.2 登录路由器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6105" y="313944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.3 设置路由器参数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56105" y="390779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.4 配置无线接入及加密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89760" y="4528185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连接测试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直通职场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连接符: 肘形 3"/>
          <p:cNvCxnSpPr>
            <a:endCxn id="15" idx="2"/>
          </p:cNvCxnSpPr>
          <p:nvPr>
            <p:custDataLst>
              <p:tags r:id="rId1"/>
            </p:custDataLst>
          </p:nvPr>
        </p:nvCxnSpPr>
        <p:spPr>
          <a:xfrm rot="16200000" flipH="1">
            <a:off x="7341863" y="1824773"/>
            <a:ext cx="748470" cy="3231308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cxnSp>
        <p:nvCxnSpPr>
          <p:cNvPr id="16" name="连接符: 肘形 15"/>
          <p:cNvCxnSpPr>
            <a:endCxn id="14" idx="6"/>
          </p:cNvCxnSpPr>
          <p:nvPr>
            <p:custDataLst>
              <p:tags r:id="rId2"/>
            </p:custDataLst>
          </p:nvPr>
        </p:nvCxnSpPr>
        <p:spPr>
          <a:xfrm rot="5400000">
            <a:off x="4104841" y="1819694"/>
            <a:ext cx="748470" cy="3242100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1349145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工作层次不同</a:t>
            </a:r>
            <a:endParaRPr lang="zh-CN" altLang="en-US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4"/>
            </p:custDataLst>
          </p:nvPr>
        </p:nvSpPr>
        <p:spPr>
          <a:xfrm>
            <a:off x="2025122" y="3398528"/>
            <a:ext cx="832903" cy="832903"/>
          </a:xfrm>
          <a:prstGeom prst="ellipse">
            <a:avLst/>
          </a:prstGeom>
          <a:solidFill>
            <a:srgbClr val="8EAA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2219382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9331434" y="3398528"/>
            <a:ext cx="832903" cy="832903"/>
          </a:xfrm>
          <a:prstGeom prst="ellipse">
            <a:avLst/>
          </a:prstGeom>
          <a:solidFill>
            <a:srgbClr val="7AC2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9525694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>
            <p:custDataLst>
              <p:tags r:id="rId8"/>
            </p:custDataLst>
          </p:nvPr>
        </p:nvSpPr>
        <p:spPr>
          <a:xfrm>
            <a:off x="5679865" y="3398528"/>
            <a:ext cx="832903" cy="832903"/>
          </a:xfrm>
          <a:prstGeom prst="ellipse">
            <a:avLst/>
          </a:prstGeom>
          <a:solidFill>
            <a:srgbClr val="79B6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5869681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454097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数据转发所依据的对象不同</a:t>
            </a:r>
            <a:endParaRPr lang="zh-CN" altLang="en-US" sz="2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818873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转发广播数据包的域不同</a:t>
            </a:r>
            <a:endParaRPr lang="zh-CN" altLang="en-US" sz="2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12"/>
            </p:custDataLst>
          </p:nvPr>
        </p:nvSpPr>
        <p:spPr>
          <a:xfrm>
            <a:off x="5117402" y="1110584"/>
            <a:ext cx="1965448" cy="1965448"/>
          </a:xfrm>
          <a:prstGeom prst="ellipse">
            <a:avLst/>
          </a:prstGeom>
          <a:solidFill>
            <a:srgbClr val="8590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5412105" y="1552575"/>
            <a:ext cx="1588135" cy="10820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8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怎么解决路由器端口不够用的情况</a:t>
            </a:r>
            <a:endParaRPr lang="zh-CN" altLang="en-US" sz="18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4695,&quot;width&quot;:11460}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3_2"/>
  <p:tag name="KSO_WM_UNIT_ID" val="diagram20171182_2*n_h_h_i*1_2_3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71182_2*n_h_h_i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2_2"/>
  <p:tag name="KSO_WM_UNIT_ID" val="diagram20171182_2*n_h_h_i*1_2_2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71182_2*n_h_h_f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71182_2*n_h_h_f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71182_2*n_h_i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71182_2*n_h_a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PRESET_TEXT" val="点击输&#13;入标题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TABLE_BEAUTIFY" val="smartTable{1a408b6c-89d7-4192-99be-8e6077f6f305}"/>
  <p:tag name="TABLE_ENDDRAG_ORIGIN_RECT" val="720*343"/>
  <p:tag name="TABLE_ENDDRAG_RECT" val="154*141*720*343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20171182_2*n_i*1_1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2"/>
  <p:tag name="KSO_WM_UNIT_ID" val="diagram20171182_2*n_i*1_2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81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1181"/>
  <p:tag name="KSO_WM_UNIT_VALUE" val="159"/>
  <p:tag name="KSO_WM_TEMPLATE_ASSEMBLE_XID" val="60656eac4054ed1e2fb7fd97"/>
  <p:tag name="KSO_WM_TEMPLATE_ASSEMBLE_GROUPID" val="60656eac4054ed1e2fb7fd97"/>
</p:tagLst>
</file>

<file path=ppt/tags/tag20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71182_2*n_h_h_f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71182_2*n_h_h_i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1_2"/>
  <p:tag name="KSO_WM_UNIT_ID" val="diagram20171182_2*n_h_h_i*1_2_1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71182_2*n_h_h_i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3_2"/>
  <p:tag name="KSO_WM_UNIT_ID" val="diagram20171182_2*n_h_h_i*1_2_3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71182_2*n_h_h_i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2_2"/>
  <p:tag name="KSO_WM_UNIT_ID" val="diagram20171182_2*n_h_h_i*1_2_2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71182_2*n_h_h_f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71182_2*n_h_h_f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71182_2*n_h_i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.xml><?xml version="1.0" encoding="utf-8"?>
<p:tagLst xmlns:p="http://schemas.openxmlformats.org/presentationml/2006/main">
  <p:tag name="KSO_WM_UNIT_TABLE_BEAUTIFY" val="smartTable{f6a2813e-f6c5-4324-9736-6f08a4020733}"/>
  <p:tag name="TABLE_ENDDRAG_ORIGIN_RECT" val="725*390"/>
  <p:tag name="TABLE_ENDDRAG_RECT" val="106*102*725*390"/>
</p:tagLst>
</file>

<file path=ppt/tags/tag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71182_2*n_h_a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PRESET_TEXT" val="点击输&#13;入标题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ISPRING_RESOURCE_PATHS_HASH_PRESENTER" val="a3633538e39ed133992803c54ee716592684735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20171182_2*n_i*1_1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2"/>
  <p:tag name="KSO_WM_UNIT_ID" val="diagram20171182_2*n_i*1_2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6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71182_2*n_h_h_f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71182_2*n_h_h_i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1_2"/>
  <p:tag name="KSO_WM_UNIT_ID" val="diagram20171182_2*n_h_h_i*1_2_1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71182_2*n_h_h_i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heme/theme1.xml><?xml version="1.0" encoding="utf-8"?>
<a:theme xmlns:a="http://schemas.openxmlformats.org/drawingml/2006/main" name="LenovoTemplate-16x9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enovo Template">
  <a:themeElements>
    <a:clrScheme name="LENOVO">
      <a:dk1>
        <a:srgbClr val="000000"/>
      </a:dk1>
      <a:lt1>
        <a:sysClr val="window" lastClr="FFFFFF"/>
      </a:lt1>
      <a:dk2>
        <a:srgbClr val="C00000"/>
      </a:dk2>
      <a:lt2>
        <a:srgbClr val="000000"/>
      </a:lt2>
      <a:accent1>
        <a:srgbClr val="FF0000"/>
      </a:accent1>
      <a:accent2>
        <a:srgbClr val="939598"/>
      </a:accent2>
      <a:accent3>
        <a:srgbClr val="FFC425"/>
      </a:accent3>
      <a:accent4>
        <a:srgbClr val="64BEDC"/>
      </a:accent4>
      <a:accent5>
        <a:srgbClr val="414042"/>
      </a:accent5>
      <a:accent6>
        <a:srgbClr val="FFFFFF"/>
      </a:accent6>
      <a:hlink>
        <a:srgbClr val="EC2225"/>
      </a:hlink>
      <a:folHlink>
        <a:srgbClr val="64BED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enovo Master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LenovoTemplate-16x9</Template>
  <TotalTime>0</TotalTime>
  <Words>1960</Words>
  <Application>WPS 演示</Application>
  <PresentationFormat>自定义</PresentationFormat>
  <Paragraphs>206</Paragraphs>
  <Slides>18</Slides>
  <Notes>197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Arial</vt:lpstr>
      <vt:lpstr>Foundry Gridnik Medium</vt:lpstr>
      <vt:lpstr>微软雅黑</vt:lpstr>
      <vt:lpstr>黑体</vt:lpstr>
      <vt:lpstr>华文隶书</vt:lpstr>
      <vt:lpstr>Wingdings</vt:lpstr>
      <vt:lpstr>Calibri</vt:lpstr>
      <vt:lpstr>Times New Roman</vt:lpstr>
      <vt:lpstr>Segoe Print</vt:lpstr>
      <vt:lpstr>Arial Unicode MS</vt:lpstr>
      <vt:lpstr>LenovoTemplate-16x9</vt:lpstr>
      <vt:lpstr>1_Lenovo Template</vt:lpstr>
      <vt:lpstr>2_Lenovo Master</vt:lpstr>
      <vt:lpstr>学习领域四 简单家庭网络设置</vt:lpstr>
      <vt:lpstr>知识导图</vt:lpstr>
      <vt:lpstr>PowerPoint 演示文稿</vt:lpstr>
      <vt:lpstr>任务描述</vt:lpstr>
      <vt:lpstr>PowerPoint 演示文稿</vt:lpstr>
      <vt:lpstr>任务清单：搭建简单家庭网络</vt:lpstr>
      <vt:lpstr>PowerPoint 演示文稿</vt:lpstr>
      <vt:lpstr>知识链接</vt:lpstr>
      <vt:lpstr>直通职场</vt:lpstr>
      <vt:lpstr>知识拓展</vt:lpstr>
      <vt:lpstr>PowerPoint 演示文稿</vt:lpstr>
      <vt:lpstr>任务描述</vt:lpstr>
      <vt:lpstr>任务清单：家庭网络故障常见问题</vt:lpstr>
      <vt:lpstr>PowerPoint 演示文稿</vt:lpstr>
      <vt:lpstr>知识链接</vt:lpstr>
      <vt:lpstr>直通职场</vt:lpstr>
      <vt:lpstr>知识拓展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10 SW Status Update</dc:title>
  <dc:creator>zhangfx1</dc:creator>
  <cp:lastModifiedBy>高尚义</cp:lastModifiedBy>
  <cp:revision>372</cp:revision>
  <dcterms:created xsi:type="dcterms:W3CDTF">2015-06-11T22:42:00Z</dcterms:created>
  <dcterms:modified xsi:type="dcterms:W3CDTF">2022-01-17T01:54:09Z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F32F4F1CF49649EEAA7468BD61854795</vt:lpwstr>
  </property>
  <property fmtid="{D5CDD505-2E9C-101B-9397-08002B2CF9AE}" pid="3" name="KSOProductBuildVer">
    <vt:lpwstr>2052-11.1.0.10356</vt:lpwstr>
  </property>
</Properties>
</file>